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6"/>
  </p:notesMasterIdLst>
  <p:sldIdLst>
    <p:sldId id="257" r:id="rId2"/>
    <p:sldId id="333" r:id="rId3"/>
    <p:sldId id="292" r:id="rId4"/>
    <p:sldId id="334" r:id="rId5"/>
    <p:sldId id="335" r:id="rId6"/>
    <p:sldId id="336" r:id="rId7"/>
    <p:sldId id="291" r:id="rId8"/>
    <p:sldId id="261" r:id="rId9"/>
    <p:sldId id="295" r:id="rId10"/>
    <p:sldId id="293" r:id="rId11"/>
    <p:sldId id="294"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37" r:id="rId35"/>
    <p:sldId id="338" r:id="rId36"/>
    <p:sldId id="322" r:id="rId37"/>
    <p:sldId id="323" r:id="rId38"/>
    <p:sldId id="324" r:id="rId39"/>
    <p:sldId id="325" r:id="rId40"/>
    <p:sldId id="329" r:id="rId41"/>
    <p:sldId id="326" r:id="rId42"/>
    <p:sldId id="327" r:id="rId43"/>
    <p:sldId id="328" r:id="rId44"/>
    <p:sldId id="286" r:id="rId45"/>
  </p:sldIdLst>
  <p:sldSz cx="9144000" cy="5143500" type="screen16x9"/>
  <p:notesSz cx="6858000" cy="9144000"/>
  <p:embeddedFontLst>
    <p:embeddedFont>
      <p:font typeface="NanLiHei_Eurostile" panose="02010600030101010101" charset="-122"/>
      <p:regular r:id="rId47"/>
    </p:embeddedFont>
    <p:embeddedFont>
      <p:font typeface="楷体" panose="02010609060101010101" pitchFamily="49" charset="-122"/>
      <p:regular r:id="rId48"/>
    </p:embeddedFont>
    <p:embeddedFont>
      <p:font typeface="微软雅黑" panose="020B0503020204020204" pitchFamily="34" charset="-122"/>
      <p:regular r:id="rId49"/>
      <p:bold r:id="rId50"/>
    </p:embeddedFont>
    <p:embeddedFont>
      <p:font typeface="Calibri Light" panose="020F0302020204030204" pitchFamily="34" charset="0"/>
      <p:regular r:id="rId51"/>
      <p:italic r:id="rId52"/>
    </p:embeddedFont>
    <p:embeddedFont>
      <p:font typeface="Calibri" panose="020F0502020204030204" pitchFamily="34" charset="0"/>
      <p:regular r:id="rId53"/>
      <p:bold r:id="rId54"/>
      <p:italic r:id="rId55"/>
      <p:boldItalic r:id="rId5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E0700-2EEF-4907-B4D8-55F8A0E99271}" type="datetimeFigureOut">
              <a:rPr lang="zh-CN" altLang="en-US" smtClean="0"/>
              <a:pPr/>
              <a:t>2022/5/18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63DB6-BD7D-40D2-A1CF-AD66075D0FAB}" type="slidenum">
              <a:rPr lang="zh-CN" altLang="en-US" smtClean="0"/>
              <a:pPr/>
              <a:t>‹#›</a:t>
            </a:fld>
            <a:endParaRPr lang="zh-CN" altLang="en-US"/>
          </a:p>
        </p:txBody>
      </p:sp>
    </p:spTree>
    <p:extLst>
      <p:ext uri="{BB962C8B-B14F-4D97-AF65-F5344CB8AC3E}">
        <p14:creationId xmlns:p14="http://schemas.microsoft.com/office/powerpoint/2010/main" val="2679361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0FB9E47-B889-4AB8-AE8B-8572A437F324}" type="datetimeFigureOut">
              <a:rPr lang="zh-CN" altLang="en-US" smtClean="0">
                <a:solidFill>
                  <a:prstClr val="black">
                    <a:tint val="75000"/>
                  </a:prstClr>
                </a:solidFill>
              </a:rPr>
              <a:pPr/>
              <a:t>2022/5/18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1348B0-200C-4645-9E62-D75D5DF7A47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179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0FB9E47-B889-4AB8-AE8B-8572A437F324}" type="datetimeFigureOut">
              <a:rPr lang="zh-CN" altLang="en-US" smtClean="0">
                <a:solidFill>
                  <a:prstClr val="black">
                    <a:tint val="75000"/>
                  </a:prstClr>
                </a:solidFill>
              </a:rPr>
              <a:pPr/>
              <a:t>2022/5/18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1348B0-200C-4645-9E62-D75D5DF7A47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5849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0FB9E47-B889-4AB8-AE8B-8572A437F324}" type="datetimeFigureOut">
              <a:rPr lang="zh-CN" altLang="en-US" smtClean="0">
                <a:solidFill>
                  <a:prstClr val="black">
                    <a:tint val="75000"/>
                  </a:prstClr>
                </a:solidFill>
              </a:rPr>
              <a:pPr/>
              <a:t>2022/5/18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1348B0-200C-4645-9E62-D75D5DF7A47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399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0FB9E47-B889-4AB8-AE8B-8572A437F324}" type="datetimeFigureOut">
              <a:rPr lang="zh-CN" altLang="en-US" smtClean="0">
                <a:solidFill>
                  <a:prstClr val="black">
                    <a:tint val="75000"/>
                  </a:prstClr>
                </a:solidFill>
              </a:rPr>
              <a:pPr/>
              <a:t>2022/5/18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1348B0-200C-4645-9E62-D75D5DF7A47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581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0FB9E47-B889-4AB8-AE8B-8572A437F324}" type="datetimeFigureOut">
              <a:rPr lang="zh-CN" altLang="en-US" smtClean="0">
                <a:solidFill>
                  <a:prstClr val="black">
                    <a:tint val="75000"/>
                  </a:prstClr>
                </a:solidFill>
              </a:rPr>
              <a:pPr/>
              <a:t>2022/5/18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1348B0-200C-4645-9E62-D75D5DF7A47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523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0FB9E47-B889-4AB8-AE8B-8572A437F324}" type="datetimeFigureOut">
              <a:rPr lang="zh-CN" altLang="en-US" smtClean="0">
                <a:solidFill>
                  <a:prstClr val="black">
                    <a:tint val="75000"/>
                  </a:prstClr>
                </a:solidFill>
              </a:rPr>
              <a:pPr/>
              <a:t>2022/5/18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1348B0-200C-4645-9E62-D75D5DF7A47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602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0FB9E47-B889-4AB8-AE8B-8572A437F324}" type="datetimeFigureOut">
              <a:rPr lang="zh-CN" altLang="en-US" smtClean="0">
                <a:solidFill>
                  <a:prstClr val="black">
                    <a:tint val="75000"/>
                  </a:prstClr>
                </a:solidFill>
              </a:rPr>
              <a:pPr/>
              <a:t>2022/5/18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1348B0-200C-4645-9E62-D75D5DF7A47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591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0FB9E47-B889-4AB8-AE8B-8572A437F324}" type="datetimeFigureOut">
              <a:rPr lang="zh-CN" altLang="en-US" smtClean="0">
                <a:solidFill>
                  <a:prstClr val="black">
                    <a:tint val="75000"/>
                  </a:prstClr>
                </a:solidFill>
              </a:rPr>
              <a:pPr/>
              <a:t>2022/5/18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1348B0-200C-4645-9E62-D75D5DF7A47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600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B9E47-B889-4AB8-AE8B-8572A437F324}" type="datetimeFigureOut">
              <a:rPr lang="zh-CN" altLang="en-US" smtClean="0">
                <a:solidFill>
                  <a:prstClr val="black">
                    <a:tint val="75000"/>
                  </a:prstClr>
                </a:solidFill>
              </a:rPr>
              <a:pPr/>
              <a:t>2022/5/18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1348B0-200C-4645-9E62-D75D5DF7A47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960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0FB9E47-B889-4AB8-AE8B-8572A437F324}" type="datetimeFigureOut">
              <a:rPr lang="zh-CN" altLang="en-US" smtClean="0">
                <a:solidFill>
                  <a:prstClr val="black">
                    <a:tint val="75000"/>
                  </a:prstClr>
                </a:solidFill>
              </a:rPr>
              <a:pPr/>
              <a:t>2022/5/18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1348B0-200C-4645-9E62-D75D5DF7A47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9811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0FB9E47-B889-4AB8-AE8B-8572A437F324}" type="datetimeFigureOut">
              <a:rPr lang="zh-CN" altLang="en-US" smtClean="0">
                <a:solidFill>
                  <a:prstClr val="black">
                    <a:tint val="75000"/>
                  </a:prstClr>
                </a:solidFill>
              </a:rPr>
              <a:pPr/>
              <a:t>2022/5/18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1348B0-200C-4645-9E62-D75D5DF7A47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308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0FB9E47-B889-4AB8-AE8B-8572A437F324}" type="datetimeFigureOut">
              <a:rPr lang="zh-CN" altLang="en-US" smtClean="0">
                <a:solidFill>
                  <a:prstClr val="black">
                    <a:tint val="75000"/>
                  </a:prstClr>
                </a:solidFill>
              </a:rPr>
              <a:pPr defTabSz="685800"/>
              <a:t>2022/5/18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F1348B0-200C-4645-9E62-D75D5DF7A47E}"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1568811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739679" y="3790356"/>
            <a:ext cx="3417140" cy="1366762"/>
            <a:chOff x="5739679" y="3790356"/>
            <a:chExt cx="3417140" cy="1366762"/>
          </a:xfrm>
        </p:grpSpPr>
        <p:sp>
          <p:nvSpPr>
            <p:cNvPr id="41" name="任意多边形 40"/>
            <p:cNvSpPr/>
            <p:nvPr/>
          </p:nvSpPr>
          <p:spPr>
            <a:xfrm>
              <a:off x="5739679" y="3790356"/>
              <a:ext cx="3404833" cy="1342702"/>
            </a:xfrm>
            <a:custGeom>
              <a:avLst/>
              <a:gdLst>
                <a:gd name="connsiteX0" fmla="*/ 997501 w 3404833"/>
                <a:gd name="connsiteY0" fmla="*/ 0 h 1342702"/>
                <a:gd name="connsiteX1" fmla="*/ 3404833 w 3404833"/>
                <a:gd name="connsiteY1" fmla="*/ 0 h 1342702"/>
                <a:gd name="connsiteX2" fmla="*/ 3404833 w 3404833"/>
                <a:gd name="connsiteY2" fmla="*/ 1342702 h 1342702"/>
                <a:gd name="connsiteX3" fmla="*/ 0 w 3404833"/>
                <a:gd name="connsiteY3" fmla="*/ 1342702 h 1342702"/>
              </a:gdLst>
              <a:ahLst/>
              <a:cxnLst>
                <a:cxn ang="0">
                  <a:pos x="connsiteX0" y="connsiteY0"/>
                </a:cxn>
                <a:cxn ang="0">
                  <a:pos x="connsiteX1" y="connsiteY1"/>
                </a:cxn>
                <a:cxn ang="0">
                  <a:pos x="connsiteX2" y="connsiteY2"/>
                </a:cxn>
                <a:cxn ang="0">
                  <a:pos x="connsiteX3" y="connsiteY3"/>
                </a:cxn>
              </a:cxnLst>
              <a:rect l="l" t="t" r="r" b="b"/>
              <a:pathLst>
                <a:path w="3404833" h="1342702">
                  <a:moveTo>
                    <a:pt x="997501" y="0"/>
                  </a:moveTo>
                  <a:lnTo>
                    <a:pt x="3404833" y="0"/>
                  </a:lnTo>
                  <a:lnTo>
                    <a:pt x="3404833" y="1342702"/>
                  </a:lnTo>
                  <a:lnTo>
                    <a:pt x="0" y="134270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38" name="任意多边形 37"/>
            <p:cNvSpPr/>
            <p:nvPr/>
          </p:nvSpPr>
          <p:spPr>
            <a:xfrm>
              <a:off x="6866546" y="3803973"/>
              <a:ext cx="2290273" cy="1353145"/>
            </a:xfrm>
            <a:custGeom>
              <a:avLst/>
              <a:gdLst>
                <a:gd name="connsiteX0" fmla="*/ 1010864 w 2290273"/>
                <a:gd name="connsiteY0" fmla="*/ 0 h 1353145"/>
                <a:gd name="connsiteX1" fmla="*/ 2290273 w 2290273"/>
                <a:gd name="connsiteY1" fmla="*/ 0 h 1353145"/>
                <a:gd name="connsiteX2" fmla="*/ 2290273 w 2290273"/>
                <a:gd name="connsiteY2" fmla="*/ 1353145 h 1353145"/>
                <a:gd name="connsiteX3" fmla="*/ 0 w 2290273"/>
                <a:gd name="connsiteY3" fmla="*/ 1353145 h 1353145"/>
              </a:gdLst>
              <a:ahLst/>
              <a:cxnLst>
                <a:cxn ang="0">
                  <a:pos x="connsiteX0" y="connsiteY0"/>
                </a:cxn>
                <a:cxn ang="0">
                  <a:pos x="connsiteX1" y="connsiteY1"/>
                </a:cxn>
                <a:cxn ang="0">
                  <a:pos x="connsiteX2" y="connsiteY2"/>
                </a:cxn>
                <a:cxn ang="0">
                  <a:pos x="connsiteX3" y="connsiteY3"/>
                </a:cxn>
              </a:cxnLst>
              <a:rect l="l" t="t" r="r" b="b"/>
              <a:pathLst>
                <a:path w="2290273" h="1353145">
                  <a:moveTo>
                    <a:pt x="1010864" y="0"/>
                  </a:moveTo>
                  <a:lnTo>
                    <a:pt x="2290273" y="0"/>
                  </a:lnTo>
                  <a:lnTo>
                    <a:pt x="2290273" y="1353145"/>
                  </a:lnTo>
                  <a:lnTo>
                    <a:pt x="0" y="135314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3499"/>
          <a:stretch/>
        </p:blipFill>
        <p:spPr>
          <a:xfrm>
            <a:off x="-8425" y="3790356"/>
            <a:ext cx="9193710" cy="1353144"/>
          </a:xfrm>
          <a:prstGeom prst="rect">
            <a:avLst/>
          </a:prstGeom>
          <a:noFill/>
        </p:spPr>
      </p:pic>
      <p:sp>
        <p:nvSpPr>
          <p:cNvPr id="6" name="矩形 5"/>
          <p:cNvSpPr/>
          <p:nvPr/>
        </p:nvSpPr>
        <p:spPr>
          <a:xfrm>
            <a:off x="-8425" y="2410596"/>
            <a:ext cx="9144000" cy="245645"/>
          </a:xfrm>
          <a:prstGeom prst="rect">
            <a:avLst/>
          </a:prstGeom>
          <a:solidFill>
            <a:srgbClr val="1D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6" name="矩形 25"/>
          <p:cNvSpPr/>
          <p:nvPr/>
        </p:nvSpPr>
        <p:spPr>
          <a:xfrm>
            <a:off x="1464008" y="1539773"/>
            <a:ext cx="6199133" cy="830997"/>
          </a:xfrm>
          <a:prstGeom prst="rect">
            <a:avLst/>
          </a:prstGeom>
          <a:noFill/>
        </p:spPr>
        <p:txBody>
          <a:bodyPr wrap="none" rtlCol="0">
            <a:spAutoFit/>
          </a:bodyPr>
          <a:lstStyle/>
          <a:p>
            <a:pPr defTabSz="685800"/>
            <a:r>
              <a:rPr lang="zh-CN" altLang="en-US" sz="4800" b="1" spc="-110" dirty="0" smtClean="0">
                <a:solidFill>
                  <a:schemeClr val="accent1">
                    <a:lumMod val="75000"/>
                  </a:schemeClr>
                </a:solidFill>
                <a:latin typeface="微软雅黑" panose="020B0503020204020204" pitchFamily="34" charset="-122"/>
                <a:ea typeface="微软雅黑" panose="020B0503020204020204" pitchFamily="34" charset="-122"/>
              </a:rPr>
              <a:t>学术期刊</a:t>
            </a:r>
            <a:r>
              <a:rPr lang="zh-CN" altLang="en-US" sz="4800" b="1" spc="-110" dirty="0" smtClean="0">
                <a:solidFill>
                  <a:srgbClr val="FF0000"/>
                </a:solidFill>
                <a:latin typeface="微软雅黑" panose="020B0503020204020204" pitchFamily="34" charset="-122"/>
                <a:ea typeface="微软雅黑" panose="020B0503020204020204" pitchFamily="34" charset="-122"/>
              </a:rPr>
              <a:t>投稿</a:t>
            </a:r>
            <a:r>
              <a:rPr lang="zh-CN" altLang="en-US" sz="4800" b="1" spc="-110" dirty="0" smtClean="0">
                <a:solidFill>
                  <a:schemeClr val="accent1">
                    <a:lumMod val="75000"/>
                  </a:schemeClr>
                </a:solidFill>
                <a:latin typeface="微软雅黑" panose="020B0503020204020204" pitchFamily="34" charset="-122"/>
                <a:ea typeface="微软雅黑" panose="020B0503020204020204" pitchFamily="34" charset="-122"/>
              </a:rPr>
              <a:t>分析系统</a:t>
            </a:r>
            <a:endParaRPr lang="zh-CN" altLang="en-US" sz="4800" b="1" spc="-11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3419872" y="2787774"/>
            <a:ext cx="1769715" cy="584775"/>
          </a:xfrm>
          <a:prstGeom prst="rect">
            <a:avLst/>
          </a:prstGeom>
          <a:noFill/>
        </p:spPr>
        <p:txBody>
          <a:bodyPr wrap="none" rtlCol="0">
            <a:spAutoFit/>
          </a:bodyPr>
          <a:lstStyle/>
          <a:p>
            <a:pPr algn="ctr" defTabSz="685800"/>
            <a:r>
              <a:rPr lang="zh-CN" altLang="en-US" sz="3200" b="1" spc="-110" dirty="0" smtClean="0">
                <a:solidFill>
                  <a:schemeClr val="accent1">
                    <a:lumMod val="75000"/>
                  </a:schemeClr>
                </a:solidFill>
                <a:latin typeface="微软雅黑" panose="020B0503020204020204" pitchFamily="34" charset="-122"/>
                <a:ea typeface="微软雅黑" panose="020B0503020204020204" pitchFamily="34" charset="-122"/>
              </a:rPr>
              <a:t>使用说明</a:t>
            </a:r>
            <a:endParaRPr lang="zh-CN" altLang="en-US" sz="3200" b="1" spc="-11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7092280" y="4659982"/>
            <a:ext cx="1931298" cy="369332"/>
          </a:xfrm>
          <a:prstGeom prst="rect">
            <a:avLst/>
          </a:prstGeom>
          <a:noFill/>
        </p:spPr>
        <p:txBody>
          <a:bodyPr wrap="none" rtlCol="0">
            <a:spAutoFit/>
          </a:bodyPr>
          <a:lstStyle/>
          <a:p>
            <a:pPr algn="ctr" defTabSz="685800"/>
            <a:r>
              <a:rPr lang="zh-CN" altLang="en-US" b="1" spc="-110" dirty="0" smtClean="0">
                <a:solidFill>
                  <a:schemeClr val="bg1"/>
                </a:solidFill>
                <a:latin typeface="楷体" panose="02010609060101010101" pitchFamily="49" charset="-122"/>
                <a:ea typeface="楷体" panose="02010609060101010101" pitchFamily="49" charset="-122"/>
              </a:rPr>
              <a:t>用数据为作者服务</a:t>
            </a:r>
            <a:endParaRPr lang="zh-CN" altLang="en-US" b="1" spc="-110" dirty="0">
              <a:solidFill>
                <a:schemeClr val="bg1"/>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5246"/>
            <a:ext cx="1193237" cy="1143346"/>
          </a:xfrm>
          <a:prstGeom prst="rect">
            <a:avLst/>
          </a:prstGeom>
        </p:spPr>
      </p:pic>
    </p:spTree>
    <p:extLst>
      <p:ext uri="{BB962C8B-B14F-4D97-AF65-F5344CB8AC3E}">
        <p14:creationId xmlns:p14="http://schemas.microsoft.com/office/powerpoint/2010/main" val="1506371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t="46453"/>
          <a:stretch/>
        </p:blipFill>
        <p:spPr>
          <a:xfrm>
            <a:off x="0" y="2989089"/>
            <a:ext cx="9144000" cy="2154411"/>
          </a:xfrm>
          <a:prstGeom prst="rect">
            <a:avLst/>
          </a:prstGeom>
        </p:spPr>
      </p:pic>
      <p:sp>
        <p:nvSpPr>
          <p:cNvPr id="4" name="矩形 3"/>
          <p:cNvSpPr/>
          <p:nvPr/>
        </p:nvSpPr>
        <p:spPr>
          <a:xfrm>
            <a:off x="2699792" y="1851670"/>
            <a:ext cx="3493585" cy="923330"/>
          </a:xfrm>
          <a:prstGeom prst="rect">
            <a:avLst/>
          </a:prstGeom>
          <a:noFill/>
        </p:spPr>
        <p:txBody>
          <a:bodyPr wrap="none" rtlCol="0">
            <a:spAutoFit/>
          </a:bodyPr>
          <a:lstStyle/>
          <a:p>
            <a:pPr defTabSz="685800"/>
            <a:r>
              <a:rPr lang="en-US" altLang="zh-CN" sz="5400" b="1" spc="-110" dirty="0" smtClean="0">
                <a:solidFill>
                  <a:schemeClr val="accent1">
                    <a:lumMod val="75000"/>
                  </a:schemeClr>
                </a:solidFill>
                <a:latin typeface="微软雅黑" panose="020B0503020204020204" pitchFamily="34" charset="-122"/>
                <a:ea typeface="微软雅黑" panose="020B0503020204020204" pitchFamily="34" charset="-122"/>
              </a:rPr>
              <a:t>3.</a:t>
            </a:r>
            <a:r>
              <a:rPr lang="zh-CN" altLang="en-US" sz="5400" b="1" spc="-110" dirty="0" smtClean="0">
                <a:solidFill>
                  <a:schemeClr val="accent1">
                    <a:lumMod val="75000"/>
                  </a:schemeClr>
                </a:solidFill>
                <a:latin typeface="微软雅黑" panose="020B0503020204020204" pitchFamily="34" charset="-122"/>
                <a:ea typeface="微软雅黑" panose="020B0503020204020204" pitchFamily="34" charset="-122"/>
              </a:rPr>
              <a:t>期刊查询</a:t>
            </a:r>
            <a:endParaRPr lang="zh-CN" altLang="en-US" sz="5400" b="1" spc="-11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等腰三角形 10"/>
          <p:cNvSpPr/>
          <p:nvPr/>
        </p:nvSpPr>
        <p:spPr>
          <a:xfrm rot="5400000">
            <a:off x="-72471" y="206815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extLst>
      <p:ext uri="{BB962C8B-B14F-4D97-AF65-F5344CB8AC3E}">
        <p14:creationId xmlns:p14="http://schemas.microsoft.com/office/powerpoint/2010/main" val="282230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矩形 22"/>
          <p:cNvSpPr>
            <a:spLocks noChangeArrowheads="1"/>
          </p:cNvSpPr>
          <p:nvPr/>
        </p:nvSpPr>
        <p:spPr bwMode="auto">
          <a:xfrm>
            <a:off x="753594" y="878157"/>
            <a:ext cx="718765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b="1" dirty="0" smtClean="0">
                <a:solidFill>
                  <a:prstClr val="black">
                    <a:lumMod val="85000"/>
                    <a:lumOff val="15000"/>
                  </a:prstClr>
                </a:solidFill>
                <a:latin typeface="微软雅黑" panose="020B0503020204020204" pitchFamily="34" charset="-122"/>
                <a:ea typeface="微软雅黑" panose="020B0503020204020204" pitchFamily="34" charset="-122"/>
              </a:rPr>
              <a:t>快速查询</a:t>
            </a:r>
            <a:endParaRPr lang="en-US" altLang="zh-CN"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3.</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spc="-50" dirty="0" smtClean="0"/>
              <a:t>期刊查询</a:t>
            </a:r>
            <a:endParaRPr lang="zh-CN" altLang="en-US" sz="2400" spc="-50" dirty="0"/>
          </a:p>
        </p:txBody>
      </p:sp>
      <p:sp>
        <p:nvSpPr>
          <p:cNvPr id="10" name="矩形 9"/>
          <p:cNvSpPr>
            <a:spLocks noChangeArrowheads="1"/>
          </p:cNvSpPr>
          <p:nvPr/>
        </p:nvSpPr>
        <p:spPr bwMode="auto">
          <a:xfrm>
            <a:off x="835525" y="1452855"/>
            <a:ext cx="7187658"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在搜索框内输入刊名，系统会查询相似的中文刊名、曾用刊名、缩写刊名和英文刊名等多种条件，同时也可在搜索框下方选择期刊类型，包括：中文核心、</a:t>
            </a:r>
            <a:r>
              <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rPr>
              <a:t>SCI</a:t>
            </a: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等，也可根据期刊的语种进行快速选择检索。</a:t>
            </a:r>
            <a:endPar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defTabSz="685800">
              <a:lnSpc>
                <a:spcPct val="150000"/>
              </a:lnSpc>
              <a:defRPr/>
            </a:pPr>
            <a:endParaRPr lang="en-US" altLang="zh-CN" sz="11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print"/>
          <a:stretch>
            <a:fillRect/>
          </a:stretch>
        </p:blipFill>
        <p:spPr>
          <a:xfrm>
            <a:off x="509328" y="2139702"/>
            <a:ext cx="7676190" cy="2561905"/>
          </a:xfrm>
          <a:prstGeom prst="rect">
            <a:avLst/>
          </a:prstGeom>
          <a:ln>
            <a:solidFill>
              <a:schemeClr val="tx1"/>
            </a:solidFill>
          </a:ln>
        </p:spPr>
      </p:pic>
    </p:spTree>
    <p:extLst>
      <p:ext uri="{BB962C8B-B14F-4D97-AF65-F5344CB8AC3E}">
        <p14:creationId xmlns:p14="http://schemas.microsoft.com/office/powerpoint/2010/main" val="1490087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矩形 22"/>
          <p:cNvSpPr>
            <a:spLocks noChangeArrowheads="1"/>
          </p:cNvSpPr>
          <p:nvPr/>
        </p:nvSpPr>
        <p:spPr bwMode="auto">
          <a:xfrm>
            <a:off x="260728" y="802798"/>
            <a:ext cx="279856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b="1" dirty="0" smtClean="0">
                <a:solidFill>
                  <a:prstClr val="black">
                    <a:lumMod val="85000"/>
                    <a:lumOff val="15000"/>
                  </a:prstClr>
                </a:solidFill>
                <a:latin typeface="微软雅黑" panose="020B0503020204020204" pitchFamily="34" charset="-122"/>
                <a:ea typeface="微软雅黑" panose="020B0503020204020204" pitchFamily="34" charset="-122"/>
              </a:rPr>
              <a:t>高级检索</a:t>
            </a:r>
            <a:endParaRPr lang="en-US" altLang="zh-CN"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3.</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spc="-50" dirty="0" smtClean="0"/>
              <a:t>期刊查询</a:t>
            </a:r>
            <a:endParaRPr lang="zh-CN" altLang="en-US" sz="2400" spc="-50" dirty="0"/>
          </a:p>
        </p:txBody>
      </p:sp>
      <p:sp>
        <p:nvSpPr>
          <p:cNvPr id="10" name="矩形 9"/>
          <p:cNvSpPr>
            <a:spLocks noChangeArrowheads="1"/>
          </p:cNvSpPr>
          <p:nvPr/>
        </p:nvSpPr>
        <p:spPr bwMode="auto">
          <a:xfrm>
            <a:off x="260728" y="1821789"/>
            <a:ext cx="342060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检索条件</a:t>
            </a:r>
            <a:r>
              <a:rPr lang="zh-CN" altLang="en-US" sz="1100" dirty="0" smtClean="0">
                <a:solidFill>
                  <a:srgbClr val="595959"/>
                </a:solidFill>
                <a:latin typeface="微软雅黑" panose="020B0503020204020204" pitchFamily="34" charset="-122"/>
                <a:ea typeface="微软雅黑" panose="020B0503020204020204" pitchFamily="34" charset="-122"/>
              </a:rPr>
              <a:t>：刊名、缩写、</a:t>
            </a:r>
            <a:r>
              <a:rPr lang="en-US" altLang="zh-CN" sz="1100" dirty="0" smtClean="0">
                <a:solidFill>
                  <a:srgbClr val="595959"/>
                </a:solidFill>
                <a:latin typeface="微软雅黑" panose="020B0503020204020204" pitchFamily="34" charset="-122"/>
                <a:ea typeface="微软雅黑" panose="020B0503020204020204" pitchFamily="34" charset="-122"/>
              </a:rPr>
              <a:t>ISSN</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err="1" smtClean="0">
                <a:solidFill>
                  <a:srgbClr val="595959"/>
                </a:solidFill>
                <a:latin typeface="微软雅黑" panose="020B0503020204020204" pitchFamily="34" charset="-122"/>
                <a:ea typeface="微软雅黑" panose="020B0503020204020204" pitchFamily="34" charset="-122"/>
              </a:rPr>
              <a:t>eISSN</a:t>
            </a:r>
            <a:endParaRPr lang="en-US" altLang="zh-CN" sz="1100" b="1" dirty="0" smtClean="0">
              <a:solidFill>
                <a:srgbClr val="595959"/>
              </a:solidFill>
              <a:latin typeface="微软雅黑" panose="020B0503020204020204" pitchFamily="34" charset="-122"/>
              <a:ea typeface="微软雅黑" panose="020B0503020204020204" pitchFamily="34" charset="-122"/>
            </a:endParaRPr>
          </a:p>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期刊</a:t>
            </a:r>
            <a:r>
              <a:rPr lang="zh-CN" altLang="en-US" sz="1100" b="1" dirty="0">
                <a:solidFill>
                  <a:srgbClr val="595959"/>
                </a:solidFill>
                <a:latin typeface="微软雅黑" panose="020B0503020204020204" pitchFamily="34" charset="-122"/>
                <a:ea typeface="微软雅黑" panose="020B0503020204020204" pitchFamily="34" charset="-122"/>
              </a:rPr>
              <a:t>分区</a:t>
            </a:r>
            <a:r>
              <a:rPr lang="zh-CN" altLang="en-US" sz="1100" dirty="0">
                <a:solidFill>
                  <a:srgbClr val="595959"/>
                </a:solidFill>
                <a:latin typeface="微软雅黑" panose="020B0503020204020204" pitchFamily="34" charset="-122"/>
                <a:ea typeface="微软雅黑" panose="020B0503020204020204" pitchFamily="34" charset="-122"/>
              </a:rPr>
              <a:t>：</a:t>
            </a:r>
            <a:r>
              <a:rPr lang="en-US" altLang="zh-CN" sz="1100" dirty="0" smtClean="0">
                <a:solidFill>
                  <a:srgbClr val="595959"/>
                </a:solidFill>
                <a:latin typeface="微软雅黑" panose="020B0503020204020204" pitchFamily="34" charset="-122"/>
                <a:ea typeface="微软雅黑" panose="020B0503020204020204" pitchFamily="34" charset="-122"/>
              </a:rPr>
              <a:t>SCIE</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smtClean="0">
                <a:solidFill>
                  <a:srgbClr val="595959"/>
                </a:solidFill>
                <a:latin typeface="微软雅黑" panose="020B0503020204020204" pitchFamily="34" charset="-122"/>
                <a:ea typeface="微软雅黑" panose="020B0503020204020204" pitchFamily="34" charset="-122"/>
              </a:rPr>
              <a:t>SSCI</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smtClean="0">
                <a:solidFill>
                  <a:srgbClr val="595959"/>
                </a:solidFill>
                <a:latin typeface="微软雅黑" panose="020B0503020204020204" pitchFamily="34" charset="-122"/>
                <a:ea typeface="微软雅黑" panose="020B0503020204020204" pitchFamily="34" charset="-122"/>
              </a:rPr>
              <a:t>Scopus</a:t>
            </a:r>
            <a:r>
              <a:rPr lang="zh-CN" altLang="en-US" sz="1100" dirty="0" smtClean="0">
                <a:solidFill>
                  <a:srgbClr val="595959"/>
                </a:solidFill>
                <a:latin typeface="微软雅黑" panose="020B0503020204020204" pitchFamily="34" charset="-122"/>
                <a:ea typeface="微软雅黑" panose="020B0503020204020204" pitchFamily="34" charset="-122"/>
              </a:rPr>
              <a:t>、中科院</a:t>
            </a:r>
            <a:endParaRPr lang="en-US" altLang="zh-CN" sz="1100" dirty="0">
              <a:solidFill>
                <a:srgbClr val="595959"/>
              </a:solidFill>
              <a:latin typeface="微软雅黑" panose="020B0503020204020204" pitchFamily="34" charset="-122"/>
              <a:ea typeface="微软雅黑" panose="020B0503020204020204" pitchFamily="34" charset="-122"/>
            </a:endParaRPr>
          </a:p>
          <a:p>
            <a:pPr>
              <a:lnSpc>
                <a:spcPct val="200000"/>
              </a:lnSpc>
            </a:pPr>
            <a:r>
              <a:rPr lang="zh-CN" altLang="en-US" sz="1100" b="1" dirty="0">
                <a:solidFill>
                  <a:srgbClr val="595959"/>
                </a:solidFill>
                <a:latin typeface="微软雅黑" panose="020B0503020204020204" pitchFamily="34" charset="-122"/>
                <a:ea typeface="微软雅黑" panose="020B0503020204020204" pitchFamily="34" charset="-122"/>
              </a:rPr>
              <a:t>评价指标</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a:solidFill>
                  <a:srgbClr val="595959"/>
                </a:solidFill>
                <a:latin typeface="微软雅黑" panose="020B0503020204020204" pitchFamily="34" charset="-122"/>
                <a:ea typeface="微软雅黑" panose="020B0503020204020204" pitchFamily="34" charset="-122"/>
              </a:rPr>
              <a:t>Impact Factor</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smtClean="0">
                <a:solidFill>
                  <a:srgbClr val="595959"/>
                </a:solidFill>
                <a:latin typeface="微软雅黑" panose="020B0503020204020204" pitchFamily="34" charset="-122"/>
                <a:ea typeface="微软雅黑" panose="020B0503020204020204" pitchFamily="34" charset="-122"/>
              </a:rPr>
              <a:t> </a:t>
            </a:r>
            <a:r>
              <a:rPr lang="en-US" altLang="zh-CN" sz="1100" dirty="0" err="1" smtClean="0">
                <a:solidFill>
                  <a:srgbClr val="595959"/>
                </a:solidFill>
                <a:latin typeface="微软雅黑" panose="020B0503020204020204" pitchFamily="34" charset="-122"/>
                <a:ea typeface="微软雅黑" panose="020B0503020204020204" pitchFamily="34" charset="-122"/>
              </a:rPr>
              <a:t>CiteScore</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smtClean="0">
                <a:solidFill>
                  <a:srgbClr val="595959"/>
                </a:solidFill>
                <a:latin typeface="微软雅黑" panose="020B0503020204020204" pitchFamily="34" charset="-122"/>
                <a:ea typeface="微软雅黑" panose="020B0503020204020204" pitchFamily="34" charset="-122"/>
              </a:rPr>
              <a:t>H5</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err="1" smtClean="0">
                <a:solidFill>
                  <a:srgbClr val="595959"/>
                </a:solidFill>
                <a:latin typeface="微软雅黑" panose="020B0503020204020204" pitchFamily="34" charset="-122"/>
                <a:ea typeface="微软雅黑" panose="020B0503020204020204" pitchFamily="34" charset="-122"/>
              </a:rPr>
              <a:t>Eigenfactor</a:t>
            </a:r>
            <a:endParaRPr lang="en-US" altLang="zh-CN" sz="1100" dirty="0">
              <a:solidFill>
                <a:srgbClr val="595959"/>
              </a:solidFill>
              <a:latin typeface="微软雅黑" panose="020B0503020204020204" pitchFamily="34" charset="-122"/>
              <a:ea typeface="微软雅黑" panose="020B0503020204020204" pitchFamily="34" charset="-122"/>
            </a:endParaRPr>
          </a:p>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核心评价</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zh-CN" altLang="en-US" sz="1100" dirty="0">
                <a:solidFill>
                  <a:srgbClr val="595959"/>
                </a:solidFill>
                <a:latin typeface="微软雅黑" panose="020B0503020204020204" pitchFamily="34" charset="-122"/>
                <a:ea typeface="微软雅黑" panose="020B0503020204020204" pitchFamily="34" charset="-122"/>
              </a:rPr>
              <a:t>北大</a:t>
            </a:r>
            <a:r>
              <a:rPr lang="zh-CN" altLang="en-US" sz="1100" dirty="0" smtClean="0">
                <a:solidFill>
                  <a:srgbClr val="595959"/>
                </a:solidFill>
                <a:latin typeface="微软雅黑" panose="020B0503020204020204" pitchFamily="34" charset="-122"/>
                <a:ea typeface="微软雅黑" panose="020B0503020204020204" pitchFamily="34" charset="-122"/>
              </a:rPr>
              <a:t>核心、</a:t>
            </a:r>
            <a:r>
              <a:rPr lang="en-US" altLang="zh-CN" sz="1100" dirty="0" smtClean="0">
                <a:solidFill>
                  <a:srgbClr val="595959"/>
                </a:solidFill>
                <a:latin typeface="微软雅黑" panose="020B0503020204020204" pitchFamily="34" charset="-122"/>
                <a:ea typeface="微软雅黑" panose="020B0503020204020204" pitchFamily="34" charset="-122"/>
              </a:rPr>
              <a:t>CSSCI</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smtClean="0">
                <a:solidFill>
                  <a:srgbClr val="595959"/>
                </a:solidFill>
                <a:latin typeface="微软雅黑" panose="020B0503020204020204" pitchFamily="34" charset="-122"/>
                <a:ea typeface="微软雅黑" panose="020B0503020204020204" pitchFamily="34" charset="-122"/>
              </a:rPr>
              <a:t>CSCD</a:t>
            </a:r>
            <a:r>
              <a:rPr lang="zh-CN" altLang="en-US" sz="1100" dirty="0" smtClean="0">
                <a:solidFill>
                  <a:srgbClr val="595959"/>
                </a:solidFill>
                <a:latin typeface="微软雅黑" panose="020B0503020204020204" pitchFamily="34" charset="-122"/>
                <a:ea typeface="微软雅黑" panose="020B0503020204020204" pitchFamily="34" charset="-122"/>
              </a:rPr>
              <a:t>、统计</a:t>
            </a:r>
            <a:r>
              <a:rPr lang="zh-CN" altLang="en-US" sz="1100" dirty="0">
                <a:solidFill>
                  <a:srgbClr val="595959"/>
                </a:solidFill>
                <a:latin typeface="微软雅黑" panose="020B0503020204020204" pitchFamily="34" charset="-122"/>
                <a:ea typeface="微软雅黑" panose="020B0503020204020204" pitchFamily="34" charset="-122"/>
              </a:rPr>
              <a:t>源期刊</a:t>
            </a:r>
            <a:endParaRPr lang="en-US" altLang="zh-CN" sz="1100" dirty="0">
              <a:solidFill>
                <a:srgbClr val="595959"/>
              </a:solidFill>
              <a:latin typeface="微软雅黑" panose="020B0503020204020204" pitchFamily="34" charset="-122"/>
              <a:ea typeface="微软雅黑" panose="020B0503020204020204" pitchFamily="34" charset="-122"/>
            </a:endParaRPr>
          </a:p>
          <a:p>
            <a:pPr>
              <a:lnSpc>
                <a:spcPct val="200000"/>
              </a:lnSpc>
            </a:pPr>
            <a:r>
              <a:rPr lang="zh-CN" altLang="en-US" sz="1100" b="1" dirty="0">
                <a:solidFill>
                  <a:srgbClr val="595959"/>
                </a:solidFill>
                <a:latin typeface="微软雅黑" panose="020B0503020204020204" pitchFamily="34" charset="-122"/>
                <a:ea typeface="微软雅黑" panose="020B0503020204020204" pitchFamily="34" charset="-122"/>
              </a:rPr>
              <a:t>期刊语言</a:t>
            </a:r>
            <a:r>
              <a:rPr lang="zh-CN" altLang="en-US" sz="1100" dirty="0">
                <a:solidFill>
                  <a:srgbClr val="595959"/>
                </a:solidFill>
                <a:latin typeface="微软雅黑" panose="020B0503020204020204" pitchFamily="34" charset="-122"/>
                <a:ea typeface="微软雅黑" panose="020B0503020204020204" pitchFamily="34" charset="-122"/>
              </a:rPr>
              <a:t>：</a:t>
            </a:r>
            <a:r>
              <a:rPr lang="zh-CN" altLang="en-US" sz="1100" dirty="0" smtClean="0">
                <a:solidFill>
                  <a:srgbClr val="595959"/>
                </a:solidFill>
                <a:latin typeface="微软雅黑" panose="020B0503020204020204" pitchFamily="34" charset="-122"/>
                <a:ea typeface="微软雅黑" panose="020B0503020204020204" pitchFamily="34" charset="-122"/>
              </a:rPr>
              <a:t>中文、英文、俄文、法文、日文</a:t>
            </a:r>
            <a:r>
              <a:rPr lang="en-US" altLang="zh-CN" sz="1100" dirty="0" smtClean="0">
                <a:solidFill>
                  <a:srgbClr val="595959"/>
                </a:solidFill>
                <a:latin typeface="微软雅黑" panose="020B0503020204020204" pitchFamily="34" charset="-122"/>
                <a:ea typeface="微软雅黑" panose="020B0503020204020204" pitchFamily="34" charset="-122"/>
              </a:rPr>
              <a:t>····</a:t>
            </a:r>
          </a:p>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收录</a:t>
            </a:r>
            <a:r>
              <a:rPr lang="zh-CN" altLang="en-US" sz="1100" b="1" dirty="0">
                <a:solidFill>
                  <a:srgbClr val="595959"/>
                </a:solidFill>
                <a:latin typeface="微软雅黑" panose="020B0503020204020204" pitchFamily="34" charset="-122"/>
                <a:ea typeface="微软雅黑" panose="020B0503020204020204" pitchFamily="34" charset="-122"/>
              </a:rPr>
              <a:t>数据库</a:t>
            </a:r>
            <a:r>
              <a:rPr lang="zh-CN" altLang="en-US" sz="1100" dirty="0" smtClean="0">
                <a:solidFill>
                  <a:srgbClr val="595959"/>
                </a:solidFill>
                <a:latin typeface="微软雅黑" panose="020B0503020204020204" pitchFamily="34" charset="-122"/>
                <a:ea typeface="微软雅黑" panose="020B0503020204020204" pitchFamily="34" charset="-122"/>
              </a:rPr>
              <a:t>：维普、知网、万方、</a:t>
            </a:r>
            <a:r>
              <a:rPr lang="en-US" altLang="zh-CN" sz="1100" dirty="0" smtClean="0">
                <a:solidFill>
                  <a:srgbClr val="595959"/>
                </a:solidFill>
                <a:latin typeface="微软雅黑" panose="020B0503020204020204" pitchFamily="34" charset="-122"/>
                <a:ea typeface="微软雅黑" panose="020B0503020204020204" pitchFamily="34" charset="-122"/>
              </a:rPr>
              <a:t>SCIE</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smtClean="0">
                <a:solidFill>
                  <a:srgbClr val="595959"/>
                </a:solidFill>
                <a:latin typeface="微软雅黑" panose="020B0503020204020204" pitchFamily="34" charset="-122"/>
                <a:ea typeface="微软雅黑" panose="020B0503020204020204" pitchFamily="34" charset="-122"/>
              </a:rPr>
              <a:t>SSCI</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smtClean="0">
                <a:solidFill>
                  <a:srgbClr val="595959"/>
                </a:solidFill>
                <a:latin typeface="微软雅黑" panose="020B0503020204020204" pitchFamily="34" charset="-122"/>
                <a:ea typeface="微软雅黑" panose="020B0503020204020204" pitchFamily="34" charset="-122"/>
              </a:rPr>
              <a:t>Scopus···</a:t>
            </a:r>
            <a:endParaRPr lang="zh-CN" altLang="en-US" sz="1100" dirty="0">
              <a:solidFill>
                <a:srgbClr val="595959"/>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stretch>
            <a:fillRect/>
          </a:stretch>
        </p:blipFill>
        <p:spPr>
          <a:xfrm>
            <a:off x="3681335" y="221706"/>
            <a:ext cx="5194187" cy="3603698"/>
          </a:xfrm>
          <a:prstGeom prst="rect">
            <a:avLst/>
          </a:prstGeom>
          <a:ln>
            <a:solidFill>
              <a:schemeClr val="tx1">
                <a:lumMod val="95000"/>
                <a:lumOff val="5000"/>
              </a:schemeClr>
            </a:solidFill>
          </a:ln>
        </p:spPr>
      </p:pic>
      <p:sp>
        <p:nvSpPr>
          <p:cNvPr id="9" name="矩形 8"/>
          <p:cNvSpPr>
            <a:spLocks noChangeArrowheads="1"/>
          </p:cNvSpPr>
          <p:nvPr/>
        </p:nvSpPr>
        <p:spPr bwMode="auto">
          <a:xfrm>
            <a:off x="287297" y="1186580"/>
            <a:ext cx="322123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系统提供高级检索模式，支多种检索条件和模式的组合，为用户提供更加精准的期刊查找</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cstate="print"/>
          <a:stretch>
            <a:fillRect/>
          </a:stretch>
        </p:blipFill>
        <p:spPr>
          <a:xfrm>
            <a:off x="4798997" y="1910283"/>
            <a:ext cx="3957710" cy="3075806"/>
          </a:xfrm>
          <a:prstGeom prst="rect">
            <a:avLst/>
          </a:prstGeom>
          <a:ln>
            <a:solidFill>
              <a:schemeClr val="tx1"/>
            </a:solidFill>
          </a:ln>
        </p:spPr>
      </p:pic>
    </p:spTree>
    <p:extLst>
      <p:ext uri="{BB962C8B-B14F-4D97-AF65-F5344CB8AC3E}">
        <p14:creationId xmlns:p14="http://schemas.microsoft.com/office/powerpoint/2010/main" val="4058054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矩形 22"/>
          <p:cNvSpPr>
            <a:spLocks noChangeArrowheads="1"/>
          </p:cNvSpPr>
          <p:nvPr/>
        </p:nvSpPr>
        <p:spPr bwMode="auto">
          <a:xfrm>
            <a:off x="5723393" y="555526"/>
            <a:ext cx="2798569"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b="1" dirty="0" smtClean="0">
                <a:solidFill>
                  <a:prstClr val="black">
                    <a:lumMod val="85000"/>
                    <a:lumOff val="15000"/>
                  </a:prstClr>
                </a:solidFill>
                <a:latin typeface="微软雅黑" panose="020B0503020204020204" pitchFamily="34" charset="-122"/>
                <a:ea typeface="微软雅黑" panose="020B0503020204020204" pitchFamily="34" charset="-122"/>
              </a:rPr>
              <a:t>检索结果</a:t>
            </a:r>
            <a:endParaRPr lang="en-US" altLang="zh-CN"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3.</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spc="-50" dirty="0" smtClean="0"/>
              <a:t>期刊查询</a:t>
            </a:r>
            <a:endParaRPr lang="zh-CN" altLang="en-US" sz="2400" spc="-50" dirty="0"/>
          </a:p>
        </p:txBody>
      </p:sp>
      <p:sp>
        <p:nvSpPr>
          <p:cNvPr id="10" name="矩形 9"/>
          <p:cNvSpPr>
            <a:spLocks noChangeArrowheads="1"/>
          </p:cNvSpPr>
          <p:nvPr/>
        </p:nvSpPr>
        <p:spPr bwMode="auto">
          <a:xfrm>
            <a:off x="5723393" y="1923678"/>
            <a:ext cx="342060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a:solidFill>
                  <a:srgbClr val="595959"/>
                </a:solidFill>
                <a:latin typeface="微软雅黑" panose="020B0503020204020204" pitchFamily="34" charset="-122"/>
                <a:ea typeface="微软雅黑" panose="020B0503020204020204" pitchFamily="34" charset="-122"/>
              </a:rPr>
              <a:t>左侧</a:t>
            </a:r>
            <a:r>
              <a:rPr lang="zh-CN" altLang="en-US" sz="1100" b="1" dirty="0" smtClean="0">
                <a:solidFill>
                  <a:srgbClr val="595959"/>
                </a:solidFill>
                <a:latin typeface="微软雅黑" panose="020B0503020204020204" pitchFamily="34" charset="-122"/>
                <a:ea typeface="微软雅黑" panose="020B0503020204020204" pitchFamily="34" charset="-122"/>
              </a:rPr>
              <a:t>聚类</a:t>
            </a:r>
            <a:r>
              <a:rPr lang="zh-CN" altLang="en-US" sz="1100" dirty="0" smtClean="0">
                <a:solidFill>
                  <a:srgbClr val="595959"/>
                </a:solidFill>
                <a:latin typeface="微软雅黑" panose="020B0503020204020204" pitchFamily="34" charset="-122"/>
                <a:ea typeface="微软雅黑" panose="020B0503020204020204" pitchFamily="34" charset="-122"/>
              </a:rPr>
              <a:t>：收录数据库、期刊语言、</a:t>
            </a:r>
            <a:r>
              <a:rPr lang="en-US" altLang="zh-CN" sz="1100" dirty="0" smtClean="0">
                <a:solidFill>
                  <a:srgbClr val="595959"/>
                </a:solidFill>
                <a:latin typeface="微软雅黑" panose="020B0503020204020204" pitchFamily="34" charset="-122"/>
                <a:ea typeface="微软雅黑" panose="020B0503020204020204" pitchFamily="34" charset="-122"/>
              </a:rPr>
              <a:t>ESI</a:t>
            </a:r>
            <a:r>
              <a:rPr lang="zh-CN" altLang="en-US" sz="1100" dirty="0" smtClean="0">
                <a:solidFill>
                  <a:srgbClr val="595959"/>
                </a:solidFill>
                <a:latin typeface="微软雅黑" panose="020B0503020204020204" pitchFamily="34" charset="-122"/>
                <a:ea typeface="微软雅黑" panose="020B0503020204020204" pitchFamily="34" charset="-122"/>
              </a:rPr>
              <a:t>期刊、期刊分区</a:t>
            </a:r>
            <a:endParaRPr lang="en-US" altLang="zh-CN" sz="1100" dirty="0" smtClean="0">
              <a:solidFill>
                <a:srgbClr val="595959"/>
              </a:solidFill>
              <a:latin typeface="微软雅黑" panose="020B0503020204020204" pitchFamily="34" charset="-122"/>
              <a:ea typeface="微软雅黑" panose="020B0503020204020204" pitchFamily="34" charset="-122"/>
            </a:endParaRPr>
          </a:p>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影响因子排序</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a:solidFill>
                  <a:srgbClr val="595959"/>
                </a:solidFill>
                <a:latin typeface="微软雅黑" panose="020B0503020204020204" pitchFamily="34" charset="-122"/>
                <a:ea typeface="微软雅黑" panose="020B0503020204020204" pitchFamily="34" charset="-122"/>
              </a:rPr>
              <a:t>Impact Factor</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smtClean="0">
                <a:solidFill>
                  <a:srgbClr val="595959"/>
                </a:solidFill>
                <a:latin typeface="微软雅黑" panose="020B0503020204020204" pitchFamily="34" charset="-122"/>
                <a:ea typeface="微软雅黑" panose="020B0503020204020204" pitchFamily="34" charset="-122"/>
              </a:rPr>
              <a:t> </a:t>
            </a:r>
            <a:r>
              <a:rPr lang="en-US" altLang="zh-CN" sz="1100" dirty="0" err="1" smtClean="0">
                <a:solidFill>
                  <a:srgbClr val="595959"/>
                </a:solidFill>
                <a:latin typeface="微软雅黑" panose="020B0503020204020204" pitchFamily="34" charset="-122"/>
                <a:ea typeface="微软雅黑" panose="020B0503020204020204" pitchFamily="34" charset="-122"/>
              </a:rPr>
              <a:t>CiteScore</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smtClean="0">
                <a:solidFill>
                  <a:srgbClr val="595959"/>
                </a:solidFill>
                <a:latin typeface="微软雅黑" panose="020B0503020204020204" pitchFamily="34" charset="-122"/>
                <a:ea typeface="微软雅黑" panose="020B0503020204020204" pitchFamily="34" charset="-122"/>
              </a:rPr>
              <a:t>H5</a:t>
            </a:r>
            <a:r>
              <a:rPr lang="zh-CN" altLang="en-US" sz="1100" dirty="0" smtClean="0">
                <a:solidFill>
                  <a:srgbClr val="595959"/>
                </a:solidFill>
                <a:latin typeface="微软雅黑" panose="020B0503020204020204" pitchFamily="34" charset="-122"/>
                <a:ea typeface="微软雅黑" panose="020B0503020204020204" pitchFamily="34" charset="-122"/>
              </a:rPr>
              <a:t>、维普影响因子、万方影响因子、知网综合影响因子</a:t>
            </a:r>
            <a:endParaRPr lang="en-US" altLang="zh-CN" sz="1100" dirty="0" smtClean="0">
              <a:solidFill>
                <a:srgbClr val="595959"/>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5723393" y="998868"/>
            <a:ext cx="308660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针对检索后的结果页，提供结果中查询，多种条件聚类查询，根据影响因子排序，</a:t>
            </a:r>
            <a:r>
              <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rPr>
              <a:t>OA</a:t>
            </a: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刊筛选等多种模式。</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467544" y="843558"/>
            <a:ext cx="4848389" cy="324036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965633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3.</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spc="-50" dirty="0" smtClean="0"/>
              <a:t>期刊查询</a:t>
            </a:r>
            <a:endParaRPr lang="zh-CN" altLang="en-US" sz="2400" spc="-50" dirty="0"/>
          </a:p>
        </p:txBody>
      </p:sp>
      <p:sp>
        <p:nvSpPr>
          <p:cNvPr id="9" name="矩形 8"/>
          <p:cNvSpPr>
            <a:spLocks noChangeArrowheads="1"/>
          </p:cNvSpPr>
          <p:nvPr/>
        </p:nvSpPr>
        <p:spPr bwMode="auto">
          <a:xfrm>
            <a:off x="250286" y="987574"/>
            <a:ext cx="2628151"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在检索结果页面上，可对选择的期刊进行对比，也可将期刊加入到个人收藏夹中。如果在个人中心</a:t>
            </a:r>
            <a:r>
              <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rPr>
              <a:t>-</a:t>
            </a: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我的稿件中有添加稿件，则可检索页面上选择期刊与稿件关联。</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cstate="print"/>
          <a:stretch>
            <a:fillRect/>
          </a:stretch>
        </p:blipFill>
        <p:spPr>
          <a:xfrm>
            <a:off x="2987824" y="675420"/>
            <a:ext cx="5965371" cy="3831816"/>
          </a:xfrm>
          <a:prstGeom prst="rect">
            <a:avLst/>
          </a:prstGeom>
          <a:ln>
            <a:solidFill>
              <a:schemeClr val="tx1"/>
            </a:solidFill>
          </a:ln>
        </p:spPr>
      </p:pic>
      <p:pic>
        <p:nvPicPr>
          <p:cNvPr id="2" name="图片 1"/>
          <p:cNvPicPr>
            <a:picLocks noChangeAspect="1"/>
          </p:cNvPicPr>
          <p:nvPr/>
        </p:nvPicPr>
        <p:blipFill>
          <a:blip r:embed="rId3" cstate="print"/>
          <a:stretch>
            <a:fillRect/>
          </a:stretch>
        </p:blipFill>
        <p:spPr>
          <a:xfrm>
            <a:off x="265612" y="2502004"/>
            <a:ext cx="3693811" cy="2413132"/>
          </a:xfrm>
          <a:prstGeom prst="rect">
            <a:avLst/>
          </a:prstGeom>
          <a:ln>
            <a:solidFill>
              <a:schemeClr val="tx1"/>
            </a:solidFill>
          </a:ln>
        </p:spPr>
      </p:pic>
    </p:spTree>
    <p:extLst>
      <p:ext uri="{BB962C8B-B14F-4D97-AF65-F5344CB8AC3E}">
        <p14:creationId xmlns:p14="http://schemas.microsoft.com/office/powerpoint/2010/main" val="554994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矩形 22"/>
          <p:cNvSpPr>
            <a:spLocks noChangeArrowheads="1"/>
          </p:cNvSpPr>
          <p:nvPr/>
        </p:nvSpPr>
        <p:spPr bwMode="auto">
          <a:xfrm>
            <a:off x="5940152" y="675420"/>
            <a:ext cx="2798569"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b="1" dirty="0" smtClean="0">
                <a:solidFill>
                  <a:prstClr val="black">
                    <a:lumMod val="85000"/>
                    <a:lumOff val="15000"/>
                  </a:prstClr>
                </a:solidFill>
                <a:latin typeface="微软雅黑" panose="020B0503020204020204" pitchFamily="34" charset="-122"/>
                <a:ea typeface="微软雅黑" panose="020B0503020204020204" pitchFamily="34" charset="-122"/>
              </a:rPr>
              <a:t>期刊对比</a:t>
            </a:r>
            <a:endParaRPr lang="en-US" altLang="zh-CN"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3.</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spc="-50" dirty="0" smtClean="0"/>
              <a:t>期刊查询</a:t>
            </a:r>
            <a:endParaRPr lang="zh-CN" altLang="en-US" sz="2400" spc="-50" dirty="0"/>
          </a:p>
        </p:txBody>
      </p:sp>
      <p:sp>
        <p:nvSpPr>
          <p:cNvPr id="9" name="矩形 8"/>
          <p:cNvSpPr>
            <a:spLocks noChangeArrowheads="1"/>
          </p:cNvSpPr>
          <p:nvPr/>
        </p:nvSpPr>
        <p:spPr bwMode="auto">
          <a:xfrm>
            <a:off x="5940152" y="1118762"/>
            <a:ext cx="308660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期刊对比功能是将选择的多本期刊，加入到同意页面进行直观查阅。包含期刊的基本信息和评价信息、收录信息等。同时还有对比期刊的发文量、被引量等信息数据。</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stretch>
            <a:fillRect/>
          </a:stretch>
        </p:blipFill>
        <p:spPr>
          <a:xfrm>
            <a:off x="157361" y="784980"/>
            <a:ext cx="5638933" cy="3232128"/>
          </a:xfrm>
          <a:prstGeom prst="rect">
            <a:avLst/>
          </a:prstGeom>
          <a:ln>
            <a:solidFill>
              <a:schemeClr val="tx2"/>
            </a:solidFill>
          </a:ln>
        </p:spPr>
      </p:pic>
      <p:pic>
        <p:nvPicPr>
          <p:cNvPr id="4" name="图片 3"/>
          <p:cNvPicPr>
            <a:picLocks noChangeAspect="1"/>
          </p:cNvPicPr>
          <p:nvPr/>
        </p:nvPicPr>
        <p:blipFill>
          <a:blip r:embed="rId3" cstate="print"/>
          <a:stretch>
            <a:fillRect/>
          </a:stretch>
        </p:blipFill>
        <p:spPr>
          <a:xfrm>
            <a:off x="4139952" y="2427734"/>
            <a:ext cx="4716016" cy="2642274"/>
          </a:xfrm>
          <a:prstGeom prst="rect">
            <a:avLst/>
          </a:prstGeom>
          <a:ln>
            <a:solidFill>
              <a:schemeClr val="tx2"/>
            </a:solidFill>
          </a:ln>
        </p:spPr>
      </p:pic>
    </p:spTree>
    <p:extLst>
      <p:ext uri="{BB962C8B-B14F-4D97-AF65-F5344CB8AC3E}">
        <p14:creationId xmlns:p14="http://schemas.microsoft.com/office/powerpoint/2010/main" val="2737077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t="46453"/>
          <a:stretch/>
        </p:blipFill>
        <p:spPr>
          <a:xfrm>
            <a:off x="0" y="2989089"/>
            <a:ext cx="9144000" cy="2154411"/>
          </a:xfrm>
          <a:prstGeom prst="rect">
            <a:avLst/>
          </a:prstGeom>
        </p:spPr>
      </p:pic>
      <p:sp>
        <p:nvSpPr>
          <p:cNvPr id="4" name="矩形 3"/>
          <p:cNvSpPr/>
          <p:nvPr/>
        </p:nvSpPr>
        <p:spPr>
          <a:xfrm>
            <a:off x="2699792" y="1851670"/>
            <a:ext cx="3493585" cy="923330"/>
          </a:xfrm>
          <a:prstGeom prst="rect">
            <a:avLst/>
          </a:prstGeom>
          <a:noFill/>
        </p:spPr>
        <p:txBody>
          <a:bodyPr wrap="none" rtlCol="0">
            <a:spAutoFit/>
          </a:bodyPr>
          <a:lstStyle/>
          <a:p>
            <a:pPr defTabSz="685800"/>
            <a:r>
              <a:rPr lang="en-US" altLang="zh-CN" sz="5400" b="1" spc="-110" dirty="0" smtClean="0">
                <a:solidFill>
                  <a:schemeClr val="accent1">
                    <a:lumMod val="75000"/>
                  </a:schemeClr>
                </a:solidFill>
                <a:latin typeface="微软雅黑" panose="020B0503020204020204" pitchFamily="34" charset="-122"/>
                <a:ea typeface="微软雅黑" panose="020B0503020204020204" pitchFamily="34" charset="-122"/>
              </a:rPr>
              <a:t>4.</a:t>
            </a:r>
            <a:r>
              <a:rPr lang="zh-CN" altLang="en-US" sz="5400" b="1" spc="-110" dirty="0" smtClean="0">
                <a:solidFill>
                  <a:schemeClr val="accent1">
                    <a:lumMod val="75000"/>
                  </a:schemeClr>
                </a:solidFill>
                <a:latin typeface="微软雅黑" panose="020B0503020204020204" pitchFamily="34" charset="-122"/>
                <a:ea typeface="微软雅黑" panose="020B0503020204020204" pitchFamily="34" charset="-122"/>
              </a:rPr>
              <a:t>期刊导航</a:t>
            </a:r>
            <a:endParaRPr lang="zh-CN" altLang="en-US" sz="5400" b="1" spc="-11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等腰三角形 10"/>
          <p:cNvSpPr/>
          <p:nvPr/>
        </p:nvSpPr>
        <p:spPr>
          <a:xfrm rot="5400000">
            <a:off x="-72471" y="206815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extLst>
      <p:ext uri="{BB962C8B-B14F-4D97-AF65-F5344CB8AC3E}">
        <p14:creationId xmlns:p14="http://schemas.microsoft.com/office/powerpoint/2010/main" val="3678633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4.</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spc="-50" dirty="0" smtClean="0"/>
              <a:t>期刊导航</a:t>
            </a:r>
            <a:endParaRPr lang="zh-CN" altLang="en-US" sz="2400" spc="-50" dirty="0"/>
          </a:p>
        </p:txBody>
      </p:sp>
      <p:sp>
        <p:nvSpPr>
          <p:cNvPr id="10" name="矩形 9"/>
          <p:cNvSpPr>
            <a:spLocks noChangeArrowheads="1"/>
          </p:cNvSpPr>
          <p:nvPr/>
        </p:nvSpPr>
        <p:spPr bwMode="auto">
          <a:xfrm>
            <a:off x="336670" y="675420"/>
            <a:ext cx="758898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点击首页上的“期刊导航”按钮，可进入期刊导航页面，此处整理多种主流数据库的期刊分类体系。并针对每一种学科分类的特殊性单独做了聚类处理。包括一级分类、二级分类筛选；中英文双语分类选择；分类实时搜索；首字母聚类等</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43649" y="1286557"/>
            <a:ext cx="7426765" cy="2809969"/>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603191" y="2427734"/>
            <a:ext cx="3906374" cy="244827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055574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4.</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spc="-50" dirty="0" smtClean="0"/>
              <a:t>期刊导航</a:t>
            </a:r>
            <a:endParaRPr lang="zh-CN" altLang="en-US" sz="2400" spc="-50" dirty="0"/>
          </a:p>
        </p:txBody>
      </p:sp>
      <p:sp>
        <p:nvSpPr>
          <p:cNvPr id="10" name="矩形 9"/>
          <p:cNvSpPr>
            <a:spLocks noChangeArrowheads="1"/>
          </p:cNvSpPr>
          <p:nvPr/>
        </p:nvSpPr>
        <p:spPr bwMode="auto">
          <a:xfrm>
            <a:off x="336670" y="675420"/>
            <a:ext cx="2003082"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b="1" dirty="0" smtClean="0">
                <a:solidFill>
                  <a:prstClr val="black">
                    <a:lumMod val="85000"/>
                    <a:lumOff val="15000"/>
                  </a:prstClr>
                </a:solidFill>
                <a:latin typeface="微软雅黑" panose="020B0503020204020204" pitchFamily="34" charset="-122"/>
                <a:ea typeface="微软雅黑" panose="020B0503020204020204" pitchFamily="34" charset="-122"/>
              </a:rPr>
              <a:t>期刊导航梳理</a:t>
            </a:r>
            <a:r>
              <a:rPr lang="zh-CN" altLang="en-US" sz="1100" b="1" dirty="0">
                <a:solidFill>
                  <a:prstClr val="black">
                    <a:lumMod val="85000"/>
                    <a:lumOff val="15000"/>
                  </a:prstClr>
                </a:solidFill>
                <a:latin typeface="微软雅黑" panose="020B0503020204020204" pitchFamily="34" charset="-122"/>
                <a:ea typeface="微软雅黑" panose="020B0503020204020204" pitchFamily="34" charset="-122"/>
              </a:rPr>
              <a:t>多</a:t>
            </a:r>
            <a:r>
              <a:rPr lang="zh-CN" altLang="en-US" sz="1100" b="1" dirty="0" smtClean="0">
                <a:solidFill>
                  <a:prstClr val="black">
                    <a:lumMod val="85000"/>
                    <a:lumOff val="15000"/>
                  </a:prstClr>
                </a:solidFill>
                <a:latin typeface="微软雅黑" panose="020B0503020204020204" pitchFamily="34" charset="-122"/>
                <a:ea typeface="微软雅黑" panose="020B0503020204020204" pitchFamily="34" charset="-122"/>
              </a:rPr>
              <a:t>种分类体系：</a:t>
            </a:r>
            <a:endParaRPr lang="en-US" altLang="zh-CN" sz="1100" b="1"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marL="171450" indent="-171450" defTabSz="685800">
              <a:lnSpc>
                <a:spcPct val="150000"/>
              </a:lnSpc>
              <a:buFont typeface="Arial" panose="020B0604020202020204" pitchFamily="34" charset="0"/>
              <a:buChar char="•"/>
              <a:defRPr/>
            </a:pP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维普</a:t>
            </a: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期刊</a:t>
            </a:r>
            <a:endPar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marL="171450" indent="-171450" defTabSz="685800">
              <a:lnSpc>
                <a:spcPct val="150000"/>
              </a:lnSpc>
              <a:buFont typeface="Arial" panose="020B0604020202020204" pitchFamily="34" charset="0"/>
              <a:buChar char="•"/>
              <a:defRPr/>
            </a:pP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卓越行动计划期刊</a:t>
            </a:r>
            <a:endPar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marL="171450" indent="-171450" defTabSz="685800">
              <a:lnSpc>
                <a:spcPct val="150000"/>
              </a:lnSpc>
              <a:buFont typeface="Arial" panose="020B0604020202020204" pitchFamily="34" charset="0"/>
              <a:buChar char="•"/>
              <a:defRPr/>
            </a:pP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北大核心</a:t>
            </a:r>
            <a:endPar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marL="171450" indent="-171450" defTabSz="685800">
              <a:lnSpc>
                <a:spcPct val="150000"/>
              </a:lnSpc>
              <a:buFont typeface="Arial" panose="020B0604020202020204" pitchFamily="34" charset="0"/>
              <a:buChar char="•"/>
              <a:defRPr/>
            </a:pPr>
            <a:r>
              <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rPr>
              <a:t>CSCD</a:t>
            </a:r>
            <a:endPar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marL="171450" indent="-171450" defTabSz="685800">
              <a:lnSpc>
                <a:spcPct val="150000"/>
              </a:lnSpc>
              <a:buFont typeface="Arial" panose="020B0604020202020204" pitchFamily="34" charset="0"/>
              <a:buChar char="•"/>
              <a:defRPr/>
            </a:pPr>
            <a:r>
              <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rPr>
              <a:t>CSSCI</a:t>
            </a:r>
          </a:p>
          <a:p>
            <a:pPr marL="171450" indent="-171450" defTabSz="685800">
              <a:lnSpc>
                <a:spcPct val="150000"/>
              </a:lnSpc>
              <a:buFont typeface="Arial" panose="020B0604020202020204" pitchFamily="34" charset="0"/>
              <a:buChar char="•"/>
              <a:defRPr/>
            </a:pP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中科院</a:t>
            </a:r>
            <a:endPar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marL="171450" indent="-171450" defTabSz="685800">
              <a:lnSpc>
                <a:spcPct val="150000"/>
              </a:lnSpc>
              <a:buFont typeface="Arial" panose="020B0604020202020204" pitchFamily="34" charset="0"/>
              <a:buChar char="•"/>
              <a:defRPr/>
            </a:pPr>
            <a:r>
              <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rPr>
              <a:t>SCIE</a:t>
            </a:r>
          </a:p>
          <a:p>
            <a:pPr marL="171450" indent="-171450" defTabSz="685800">
              <a:lnSpc>
                <a:spcPct val="150000"/>
              </a:lnSpc>
              <a:buFont typeface="Arial" panose="020B0604020202020204" pitchFamily="34" charset="0"/>
              <a:buChar char="•"/>
              <a:defRPr/>
            </a:pPr>
            <a:r>
              <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rPr>
              <a:t>SSCI</a:t>
            </a:r>
          </a:p>
          <a:p>
            <a:pPr marL="171450" indent="-171450" defTabSz="685800">
              <a:lnSpc>
                <a:spcPct val="150000"/>
              </a:lnSpc>
              <a:buFont typeface="Arial" panose="020B0604020202020204" pitchFamily="34" charset="0"/>
              <a:buChar char="•"/>
              <a:defRPr/>
            </a:pPr>
            <a:r>
              <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rPr>
              <a:t>Scopus</a:t>
            </a:r>
          </a:p>
          <a:p>
            <a:pPr marL="171450" indent="-171450" defTabSz="685800">
              <a:lnSpc>
                <a:spcPct val="150000"/>
              </a:lnSpc>
              <a:buFont typeface="Arial" panose="020B0604020202020204" pitchFamily="34" charset="0"/>
              <a:buChar char="•"/>
              <a:defRPr/>
            </a:pPr>
            <a:r>
              <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rPr>
              <a:t>EI</a:t>
            </a:r>
          </a:p>
          <a:p>
            <a:pPr marL="171450" indent="-171450" defTabSz="685800">
              <a:lnSpc>
                <a:spcPct val="150000"/>
              </a:lnSpc>
              <a:buFont typeface="Arial" panose="020B0604020202020204" pitchFamily="34" charset="0"/>
              <a:buChar char="•"/>
              <a:defRPr/>
            </a:pPr>
            <a:r>
              <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rPr>
              <a:t>ESI</a:t>
            </a:r>
          </a:p>
          <a:p>
            <a:pPr marL="171450" indent="-171450" defTabSz="685800">
              <a:lnSpc>
                <a:spcPct val="150000"/>
              </a:lnSpc>
              <a:buFont typeface="Arial" panose="020B0604020202020204" pitchFamily="34" charset="0"/>
              <a:buChar char="•"/>
              <a:defRPr/>
            </a:pPr>
            <a:r>
              <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rPr>
              <a:t>A&amp;HCI</a:t>
            </a:r>
            <a:endPar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endParaRPr>
          </a:p>
          <a:p>
            <a:pPr marL="171450" indent="-171450" defTabSz="685800">
              <a:lnSpc>
                <a:spcPct val="150000"/>
              </a:lnSpc>
              <a:buFont typeface="Arial" panose="020B0604020202020204" pitchFamily="34" charset="0"/>
              <a:buChar char="•"/>
              <a:defRPr/>
            </a:pPr>
            <a:r>
              <a:rPr lang="en-US" altLang="zh-CN" sz="1100" dirty="0" smtClean="0">
                <a:solidFill>
                  <a:prstClr val="black">
                    <a:lumMod val="85000"/>
                    <a:lumOff val="15000"/>
                  </a:prstClr>
                </a:solidFill>
                <a:latin typeface="微软雅黑" panose="020B0503020204020204" pitchFamily="34" charset="-122"/>
                <a:ea typeface="微软雅黑" panose="020B0503020204020204" pitchFamily="34" charset="-122"/>
              </a:rPr>
              <a:t>OA</a:t>
            </a: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刊</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2453048" y="653944"/>
            <a:ext cx="5721417" cy="4489556"/>
          </a:xfrm>
          <a:prstGeom prst="rect">
            <a:avLst/>
          </a:prstGeom>
        </p:spPr>
      </p:pic>
    </p:spTree>
    <p:extLst>
      <p:ext uri="{BB962C8B-B14F-4D97-AF65-F5344CB8AC3E}">
        <p14:creationId xmlns:p14="http://schemas.microsoft.com/office/powerpoint/2010/main" val="1980652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4.</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spc="-50" dirty="0" smtClean="0"/>
              <a:t>期刊导航</a:t>
            </a:r>
            <a:endParaRPr lang="zh-CN" altLang="en-US" sz="2400" spc="-50" dirty="0"/>
          </a:p>
        </p:txBody>
      </p:sp>
      <p:sp>
        <p:nvSpPr>
          <p:cNvPr id="10" name="矩形 9"/>
          <p:cNvSpPr>
            <a:spLocks noChangeArrowheads="1"/>
          </p:cNvSpPr>
          <p:nvPr/>
        </p:nvSpPr>
        <p:spPr bwMode="auto">
          <a:xfrm>
            <a:off x="336670" y="675420"/>
            <a:ext cx="7588988" cy="5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如本机构管理者有录入定级期刊，则可进入查看到本机构独有的期刊分类</a:t>
            </a:r>
            <a:r>
              <a:rPr lang="zh-CN" altLang="en-US" sz="1100" dirty="0">
                <a:solidFill>
                  <a:srgbClr val="FF0000"/>
                </a:solidFill>
                <a:latin typeface="微软雅黑" panose="020B0503020204020204" pitchFamily="34" charset="-122"/>
                <a:ea typeface="微软雅黑" panose="020B0503020204020204" pitchFamily="34" charset="-122"/>
              </a:rPr>
              <a:t>（仅本机构认证用户才可看到</a:t>
            </a:r>
            <a:r>
              <a:rPr lang="zh-CN" altLang="en-US" sz="1100" dirty="0" smtClean="0">
                <a:solidFill>
                  <a:srgbClr val="FF0000"/>
                </a:solidFill>
                <a:latin typeface="微软雅黑" panose="020B0503020204020204" pitchFamily="34" charset="-122"/>
                <a:ea typeface="微软雅黑" panose="020B0503020204020204" pitchFamily="34" charset="-122"/>
              </a:rPr>
              <a:t>）</a:t>
            </a:r>
            <a:r>
              <a:rPr lang="en-US" altLang="zh-CN" sz="1100" dirty="0" smtClean="0">
                <a:solidFill>
                  <a:srgbClr val="FF0000"/>
                </a:solidFill>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在本机构定级范围内的期刊，将会在投稿分析</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指标选择时作为条件进行分析，也会在检索时出现定级提示。</a:t>
            </a:r>
            <a:endParaRPr lang="zh-CN" altLang="en-US" sz="11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print"/>
          <a:stretch>
            <a:fillRect/>
          </a:stretch>
        </p:blipFill>
        <p:spPr>
          <a:xfrm>
            <a:off x="336670" y="1586404"/>
            <a:ext cx="6516951" cy="2077977"/>
          </a:xfrm>
          <a:prstGeom prst="rect">
            <a:avLst/>
          </a:prstGeom>
          <a:ln>
            <a:solidFill>
              <a:schemeClr val="tx1"/>
            </a:solidFill>
          </a:ln>
        </p:spPr>
      </p:pic>
      <p:pic>
        <p:nvPicPr>
          <p:cNvPr id="5" name="图片 4"/>
          <p:cNvPicPr>
            <a:picLocks noChangeAspect="1"/>
          </p:cNvPicPr>
          <p:nvPr/>
        </p:nvPicPr>
        <p:blipFill>
          <a:blip r:embed="rId3" cstate="print"/>
          <a:stretch>
            <a:fillRect/>
          </a:stretch>
        </p:blipFill>
        <p:spPr>
          <a:xfrm>
            <a:off x="336670" y="3975201"/>
            <a:ext cx="8078200" cy="912377"/>
          </a:xfrm>
          <a:prstGeom prst="rect">
            <a:avLst/>
          </a:prstGeom>
          <a:ln>
            <a:solidFill>
              <a:schemeClr val="tx1"/>
            </a:solidFill>
          </a:ln>
        </p:spPr>
      </p:pic>
      <p:sp>
        <p:nvSpPr>
          <p:cNvPr id="12" name="矩形 11"/>
          <p:cNvSpPr>
            <a:spLocks noChangeArrowheads="1"/>
          </p:cNvSpPr>
          <p:nvPr/>
        </p:nvSpPr>
        <p:spPr bwMode="auto">
          <a:xfrm>
            <a:off x="287297" y="1276148"/>
            <a:ext cx="1466606"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b="1" dirty="0" smtClean="0">
                <a:solidFill>
                  <a:prstClr val="black">
                    <a:lumMod val="85000"/>
                    <a:lumOff val="15000"/>
                  </a:prstClr>
                </a:solidFill>
                <a:latin typeface="微软雅黑" panose="020B0503020204020204" pitchFamily="34" charset="-122"/>
                <a:ea typeface="微软雅黑" panose="020B0503020204020204" pitchFamily="34" charset="-122"/>
              </a:rPr>
              <a:t>检索列表页面</a:t>
            </a:r>
            <a:endParaRPr lang="zh-CN" altLang="en-US" sz="1100" b="1" dirty="0">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291549" y="3658268"/>
            <a:ext cx="1466606"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b="1" dirty="0" smtClean="0">
                <a:latin typeface="微软雅黑" panose="020B0503020204020204" pitchFamily="34" charset="-122"/>
                <a:ea typeface="微软雅黑" panose="020B0503020204020204" pitchFamily="34" charset="-122"/>
              </a:rPr>
              <a:t>投稿分析页面</a:t>
            </a:r>
            <a:endParaRPr lang="zh-CN" altLang="en-US" sz="11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51238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t="46453"/>
          <a:stretch/>
        </p:blipFill>
        <p:spPr>
          <a:xfrm>
            <a:off x="0" y="2989089"/>
            <a:ext cx="9144000" cy="2154411"/>
          </a:xfrm>
          <a:prstGeom prst="rect">
            <a:avLst/>
          </a:prstGeom>
        </p:spPr>
      </p:pic>
      <p:sp>
        <p:nvSpPr>
          <p:cNvPr id="4" name="矩形 3"/>
          <p:cNvSpPr/>
          <p:nvPr/>
        </p:nvSpPr>
        <p:spPr>
          <a:xfrm>
            <a:off x="1807621" y="1851670"/>
            <a:ext cx="5528758" cy="923330"/>
          </a:xfrm>
          <a:prstGeom prst="rect">
            <a:avLst/>
          </a:prstGeom>
          <a:noFill/>
        </p:spPr>
        <p:txBody>
          <a:bodyPr wrap="none" rtlCol="0">
            <a:spAutoFit/>
          </a:bodyPr>
          <a:lstStyle/>
          <a:p>
            <a:pPr defTabSz="685800"/>
            <a:r>
              <a:rPr lang="en-US" altLang="zh-CN" sz="5400" b="1" spc="-110" dirty="0" smtClean="0">
                <a:solidFill>
                  <a:schemeClr val="accent1">
                    <a:lumMod val="75000"/>
                  </a:schemeClr>
                </a:solidFill>
                <a:latin typeface="微软雅黑" panose="020B0503020204020204" pitchFamily="34" charset="-122"/>
                <a:ea typeface="微软雅黑" panose="020B0503020204020204" pitchFamily="34" charset="-122"/>
              </a:rPr>
              <a:t>1.</a:t>
            </a:r>
            <a:r>
              <a:rPr lang="zh-CN" altLang="en-US" sz="5400" b="1" spc="-110" dirty="0" smtClean="0">
                <a:solidFill>
                  <a:schemeClr val="accent1">
                    <a:lumMod val="75000"/>
                  </a:schemeClr>
                </a:solidFill>
                <a:latin typeface="微软雅黑" panose="020B0503020204020204" pitchFamily="34" charset="-122"/>
                <a:ea typeface="微软雅黑" panose="020B0503020204020204" pitchFamily="34" charset="-122"/>
              </a:rPr>
              <a:t>平台注册与认证</a:t>
            </a:r>
            <a:endParaRPr lang="zh-CN" altLang="en-US" sz="5400" b="1" spc="-11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等腰三角形 10"/>
          <p:cNvSpPr/>
          <p:nvPr/>
        </p:nvSpPr>
        <p:spPr>
          <a:xfrm rot="5400000">
            <a:off x="-72471" y="206815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extLst>
      <p:ext uri="{BB962C8B-B14F-4D97-AF65-F5344CB8AC3E}">
        <p14:creationId xmlns:p14="http://schemas.microsoft.com/office/powerpoint/2010/main" val="3487785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t="46453"/>
          <a:stretch/>
        </p:blipFill>
        <p:spPr>
          <a:xfrm>
            <a:off x="0" y="2989089"/>
            <a:ext cx="9144000" cy="2154411"/>
          </a:xfrm>
          <a:prstGeom prst="rect">
            <a:avLst/>
          </a:prstGeom>
        </p:spPr>
      </p:pic>
      <p:sp>
        <p:nvSpPr>
          <p:cNvPr id="4" name="矩形 3"/>
          <p:cNvSpPr/>
          <p:nvPr/>
        </p:nvSpPr>
        <p:spPr>
          <a:xfrm>
            <a:off x="2699792" y="1851670"/>
            <a:ext cx="3493585" cy="923330"/>
          </a:xfrm>
          <a:prstGeom prst="rect">
            <a:avLst/>
          </a:prstGeom>
          <a:noFill/>
        </p:spPr>
        <p:txBody>
          <a:bodyPr wrap="none" rtlCol="0">
            <a:spAutoFit/>
          </a:bodyPr>
          <a:lstStyle/>
          <a:p>
            <a:pPr defTabSz="685800"/>
            <a:r>
              <a:rPr lang="en-US" altLang="zh-CN" sz="5400" b="1" spc="-110" dirty="0" smtClean="0">
                <a:solidFill>
                  <a:schemeClr val="accent1">
                    <a:lumMod val="75000"/>
                  </a:schemeClr>
                </a:solidFill>
                <a:latin typeface="微软雅黑" panose="020B0503020204020204" pitchFamily="34" charset="-122"/>
                <a:ea typeface="微软雅黑" panose="020B0503020204020204" pitchFamily="34" charset="-122"/>
              </a:rPr>
              <a:t>5.</a:t>
            </a:r>
            <a:r>
              <a:rPr lang="zh-CN" altLang="en-US" sz="5400" b="1" spc="-110" dirty="0" smtClean="0">
                <a:solidFill>
                  <a:schemeClr val="accent1">
                    <a:lumMod val="75000"/>
                  </a:schemeClr>
                </a:solidFill>
                <a:latin typeface="微软雅黑" panose="020B0503020204020204" pitchFamily="34" charset="-122"/>
                <a:ea typeface="微软雅黑" panose="020B0503020204020204" pitchFamily="34" charset="-122"/>
              </a:rPr>
              <a:t>期刊主页</a:t>
            </a:r>
            <a:endParaRPr lang="zh-CN" altLang="en-US" sz="5400" b="1" spc="-11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等腰三角形 10"/>
          <p:cNvSpPr/>
          <p:nvPr/>
        </p:nvSpPr>
        <p:spPr>
          <a:xfrm rot="5400000">
            <a:off x="-72471" y="206815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extLst>
      <p:ext uri="{BB962C8B-B14F-4D97-AF65-F5344CB8AC3E}">
        <p14:creationId xmlns:p14="http://schemas.microsoft.com/office/powerpoint/2010/main" val="2290708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5.</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期刊主页</a:t>
            </a:r>
            <a:endParaRPr lang="zh-CN" altLang="en-US" sz="2400" b="0" spc="-50" dirty="0">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287297" y="987574"/>
            <a:ext cx="279517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通过检索或期刊导航进入，可查看每本期刊的具体信息。包括期刊主页；投稿经验，并对国内出版发行的期刊进行了年卷期的梳理与链接跳转。</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2" cstate="print"/>
          <a:srcRect/>
          <a:stretch>
            <a:fillRect/>
          </a:stretch>
        </p:blipFill>
        <p:spPr bwMode="auto">
          <a:xfrm>
            <a:off x="3707904" y="339502"/>
            <a:ext cx="4464496" cy="442929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624275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矩形 22"/>
          <p:cNvSpPr>
            <a:spLocks noChangeArrowheads="1"/>
          </p:cNvSpPr>
          <p:nvPr/>
        </p:nvSpPr>
        <p:spPr bwMode="auto">
          <a:xfrm>
            <a:off x="6061166" y="590947"/>
            <a:ext cx="2798569"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b="1" dirty="0" smtClean="0">
                <a:solidFill>
                  <a:prstClr val="black">
                    <a:lumMod val="85000"/>
                    <a:lumOff val="15000"/>
                  </a:prstClr>
                </a:solidFill>
                <a:latin typeface="微软雅黑" panose="020B0503020204020204" pitchFamily="34" charset="-122"/>
                <a:ea typeface="微软雅黑" panose="020B0503020204020204" pitchFamily="34" charset="-122"/>
              </a:rPr>
              <a:t>期刊主页</a:t>
            </a:r>
            <a:endParaRPr lang="en-US" altLang="zh-CN"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6035876" y="1602470"/>
            <a:ext cx="308283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基本信息</a:t>
            </a:r>
            <a:r>
              <a:rPr lang="zh-CN" altLang="en-US" sz="1100" dirty="0" smtClean="0">
                <a:solidFill>
                  <a:srgbClr val="595959"/>
                </a:solidFill>
                <a:latin typeface="微软雅黑" panose="020B0503020204020204" pitchFamily="34" charset="-122"/>
                <a:ea typeface="微软雅黑" panose="020B0503020204020204" pitchFamily="34" charset="-122"/>
              </a:rPr>
              <a:t>：刊名、缩写、英文、简写、国内刊号、国际刊号、电子刊号、出版周期、出版国家、创刊时间、期刊语言、主办单位、学科分类、发文走势与被引走势等</a:t>
            </a:r>
            <a:endParaRPr lang="en-US" altLang="zh-CN" sz="1100" dirty="0" smtClean="0">
              <a:solidFill>
                <a:srgbClr val="595959"/>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6061166" y="998868"/>
            <a:ext cx="274882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期刊主页收录了本期刊的几乎所有基本信息、延伸信息与评价指标等内容。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5.</a:t>
            </a:r>
            <a:endParaRPr lang="zh-CN" altLang="en-US" sz="2400" spc="-50" dirty="0"/>
          </a:p>
        </p:txBody>
      </p:sp>
      <p:sp>
        <p:nvSpPr>
          <p:cNvPr id="13" name="文本框 12"/>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期刊主页</a:t>
            </a:r>
            <a:endParaRPr lang="zh-CN" altLang="en-US" sz="2400" b="0" spc="-50" dirty="0">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2" cstate="print"/>
          <a:srcRect/>
          <a:stretch>
            <a:fillRect/>
          </a:stretch>
        </p:blipFill>
        <p:spPr bwMode="auto">
          <a:xfrm>
            <a:off x="323528" y="843558"/>
            <a:ext cx="5566710" cy="309634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322300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5.</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期刊主页</a:t>
            </a:r>
            <a:endParaRPr lang="zh-CN" altLang="en-US" sz="2400" b="0" spc="-50" dirty="0">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35496" y="1131590"/>
            <a:ext cx="308283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期刊评价</a:t>
            </a:r>
            <a:r>
              <a:rPr lang="zh-CN" altLang="en-US" sz="1100" dirty="0" smtClean="0">
                <a:solidFill>
                  <a:srgbClr val="595959"/>
                </a:solidFill>
                <a:latin typeface="微软雅黑" panose="020B0503020204020204" pitchFamily="34" charset="-122"/>
                <a:ea typeface="微软雅黑" panose="020B0503020204020204" pitchFamily="34" charset="-122"/>
              </a:rPr>
              <a:t>：中科院（大类分区）、中科院（小类分区）、</a:t>
            </a:r>
            <a:r>
              <a:rPr lang="en-US" altLang="zh-CN" sz="1100" dirty="0" smtClean="0">
                <a:solidFill>
                  <a:srgbClr val="595959"/>
                </a:solidFill>
                <a:latin typeface="微软雅黑" panose="020B0503020204020204" pitchFamily="34" charset="-122"/>
                <a:ea typeface="微软雅黑" panose="020B0503020204020204" pitchFamily="34" charset="-122"/>
              </a:rPr>
              <a:t>JCR</a:t>
            </a:r>
            <a:r>
              <a:rPr lang="zh-CN" altLang="en-US" sz="1100" dirty="0" smtClean="0">
                <a:solidFill>
                  <a:srgbClr val="595959"/>
                </a:solidFill>
                <a:latin typeface="微软雅黑" panose="020B0503020204020204" pitchFamily="34" charset="-122"/>
                <a:ea typeface="微软雅黑" panose="020B0503020204020204" pitchFamily="34" charset="-122"/>
              </a:rPr>
              <a:t>分区、</a:t>
            </a:r>
            <a:r>
              <a:rPr lang="en-US" altLang="zh-CN" sz="1100" dirty="0" smtClean="0">
                <a:solidFill>
                  <a:srgbClr val="595959"/>
                </a:solidFill>
                <a:latin typeface="微软雅黑" panose="020B0503020204020204" pitchFamily="34" charset="-122"/>
                <a:ea typeface="微软雅黑" panose="020B0503020204020204" pitchFamily="34" charset="-122"/>
              </a:rPr>
              <a:t>SJR</a:t>
            </a:r>
            <a:r>
              <a:rPr lang="zh-CN" altLang="en-US" sz="1100" dirty="0" smtClean="0">
                <a:solidFill>
                  <a:srgbClr val="595959"/>
                </a:solidFill>
                <a:latin typeface="微软雅黑" panose="020B0503020204020204" pitchFamily="34" charset="-122"/>
                <a:ea typeface="微软雅黑" panose="020B0503020204020204" pitchFamily="34" charset="-122"/>
              </a:rPr>
              <a:t>分区</a:t>
            </a:r>
            <a:endParaRPr lang="en-US" altLang="zh-CN" sz="1100" dirty="0" smtClean="0">
              <a:solidFill>
                <a:srgbClr val="595959"/>
              </a:solidFill>
              <a:latin typeface="微软雅黑" panose="020B0503020204020204" pitchFamily="34" charset="-122"/>
              <a:ea typeface="微软雅黑" panose="020B0503020204020204" pitchFamily="34" charset="-122"/>
            </a:endParaRPr>
          </a:p>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中文影响因子</a:t>
            </a:r>
            <a:r>
              <a:rPr lang="zh-CN" altLang="en-US" sz="1100" dirty="0" smtClean="0">
                <a:solidFill>
                  <a:srgbClr val="595959"/>
                </a:solidFill>
                <a:latin typeface="微软雅黑" panose="020B0503020204020204" pitchFamily="34" charset="-122"/>
                <a:ea typeface="微软雅黑" panose="020B0503020204020204" pitchFamily="34" charset="-122"/>
              </a:rPr>
              <a:t>：维普期刊影响因子、万方期刊影响因子、</a:t>
            </a:r>
            <a:r>
              <a:rPr lang="en-US" altLang="zh-CN" sz="1100" dirty="0" smtClean="0">
                <a:solidFill>
                  <a:srgbClr val="595959"/>
                </a:solidFill>
                <a:latin typeface="微软雅黑" panose="020B0503020204020204" pitchFamily="34" charset="-122"/>
                <a:ea typeface="微软雅黑" panose="020B0503020204020204" pitchFamily="34" charset="-122"/>
              </a:rPr>
              <a:t>CNKI</a:t>
            </a:r>
            <a:r>
              <a:rPr lang="zh-CN" altLang="en-US" sz="1100" dirty="0" smtClean="0">
                <a:solidFill>
                  <a:srgbClr val="595959"/>
                </a:solidFill>
                <a:latin typeface="微软雅黑" panose="020B0503020204020204" pitchFamily="34" charset="-122"/>
                <a:ea typeface="微软雅黑" panose="020B0503020204020204" pitchFamily="34" charset="-122"/>
              </a:rPr>
              <a:t>复合因子、</a:t>
            </a:r>
            <a:r>
              <a:rPr lang="en-US" altLang="zh-CN" sz="1100" dirty="0" smtClean="0">
                <a:solidFill>
                  <a:srgbClr val="595959"/>
                </a:solidFill>
                <a:latin typeface="微软雅黑" panose="020B0503020204020204" pitchFamily="34" charset="-122"/>
                <a:ea typeface="微软雅黑" panose="020B0503020204020204" pitchFamily="34" charset="-122"/>
              </a:rPr>
              <a:t>CNKI</a:t>
            </a:r>
            <a:r>
              <a:rPr lang="zh-CN" altLang="en-US" sz="1100" dirty="0" smtClean="0">
                <a:solidFill>
                  <a:srgbClr val="595959"/>
                </a:solidFill>
                <a:latin typeface="微软雅黑" panose="020B0503020204020204" pitchFamily="34" charset="-122"/>
                <a:ea typeface="微软雅黑" panose="020B0503020204020204" pitchFamily="34" charset="-122"/>
              </a:rPr>
              <a:t>综合因子</a:t>
            </a:r>
            <a:endParaRPr lang="en-US" altLang="zh-CN" sz="1100" dirty="0" smtClean="0">
              <a:solidFill>
                <a:srgbClr val="595959"/>
              </a:solidFill>
              <a:latin typeface="微软雅黑" panose="020B0503020204020204" pitchFamily="34" charset="-122"/>
              <a:ea typeface="微软雅黑" panose="020B0503020204020204" pitchFamily="34" charset="-122"/>
            </a:endParaRPr>
          </a:p>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外文影响因子</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a:solidFill>
                  <a:srgbClr val="595959"/>
                </a:solidFill>
                <a:latin typeface="微软雅黑" panose="020B0503020204020204" pitchFamily="34" charset="-122"/>
                <a:ea typeface="微软雅黑" panose="020B0503020204020204" pitchFamily="34" charset="-122"/>
              </a:rPr>
              <a:t> Impact Factor</a:t>
            </a:r>
            <a:r>
              <a:rPr lang="zh-CN" altLang="en-US" sz="1100" dirty="0">
                <a:solidFill>
                  <a:srgbClr val="595959"/>
                </a:solidFill>
                <a:latin typeface="微软雅黑" panose="020B0503020204020204" pitchFamily="34" charset="-122"/>
                <a:ea typeface="微软雅黑" panose="020B0503020204020204" pitchFamily="34" charset="-122"/>
              </a:rPr>
              <a:t>、</a:t>
            </a:r>
            <a:r>
              <a:rPr lang="en-US" altLang="zh-CN" sz="1100" dirty="0">
                <a:solidFill>
                  <a:srgbClr val="595959"/>
                </a:solidFill>
                <a:latin typeface="微软雅黑" panose="020B0503020204020204" pitchFamily="34" charset="-122"/>
                <a:ea typeface="微软雅黑" panose="020B0503020204020204" pitchFamily="34" charset="-122"/>
              </a:rPr>
              <a:t> </a:t>
            </a:r>
            <a:r>
              <a:rPr lang="en-US" altLang="zh-CN" sz="1100" dirty="0" err="1" smtClean="0">
                <a:solidFill>
                  <a:srgbClr val="595959"/>
                </a:solidFill>
                <a:latin typeface="微软雅黑" panose="020B0503020204020204" pitchFamily="34" charset="-122"/>
                <a:ea typeface="微软雅黑" panose="020B0503020204020204" pitchFamily="34" charset="-122"/>
              </a:rPr>
              <a:t>Eigenfactor</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err="1" smtClean="0">
                <a:solidFill>
                  <a:srgbClr val="595959"/>
                </a:solidFill>
                <a:latin typeface="微软雅黑" panose="020B0503020204020204" pitchFamily="34" charset="-122"/>
                <a:ea typeface="微软雅黑" panose="020B0503020204020204" pitchFamily="34" charset="-122"/>
              </a:rPr>
              <a:t>CiteScore</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smtClean="0">
                <a:solidFill>
                  <a:srgbClr val="595959"/>
                </a:solidFill>
                <a:latin typeface="微软雅黑" panose="020B0503020204020204" pitchFamily="34" charset="-122"/>
                <a:ea typeface="微软雅黑" panose="020B0503020204020204" pitchFamily="34" charset="-122"/>
              </a:rPr>
              <a:t>SJR</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smtClean="0">
                <a:solidFill>
                  <a:srgbClr val="595959"/>
                </a:solidFill>
                <a:latin typeface="微软雅黑" panose="020B0503020204020204" pitchFamily="34" charset="-122"/>
                <a:ea typeface="微软雅黑" panose="020B0503020204020204" pitchFamily="34" charset="-122"/>
              </a:rPr>
              <a:t>SNIP</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smtClean="0">
                <a:solidFill>
                  <a:srgbClr val="595959"/>
                </a:solidFill>
                <a:latin typeface="微软雅黑" panose="020B0503020204020204" pitchFamily="34" charset="-122"/>
                <a:ea typeface="微软雅黑" panose="020B0503020204020204" pitchFamily="34" charset="-122"/>
              </a:rPr>
              <a:t>Google </a:t>
            </a:r>
            <a:r>
              <a:rPr lang="en-US" altLang="zh-CN" sz="1100" dirty="0">
                <a:solidFill>
                  <a:srgbClr val="595959"/>
                </a:solidFill>
                <a:latin typeface="微软雅黑" panose="020B0503020204020204" pitchFamily="34" charset="-122"/>
                <a:ea typeface="微软雅黑" panose="020B0503020204020204" pitchFamily="34" charset="-122"/>
              </a:rPr>
              <a:t>H5 Index</a:t>
            </a:r>
            <a:endParaRPr lang="en-US" altLang="zh-CN" sz="1100" dirty="0" smtClean="0">
              <a:solidFill>
                <a:srgbClr val="595959"/>
              </a:solidFill>
              <a:latin typeface="微软雅黑" panose="020B0503020204020204" pitchFamily="34" charset="-122"/>
              <a:ea typeface="微软雅黑" panose="020B0503020204020204" pitchFamily="34" charset="-122"/>
            </a:endParaRPr>
          </a:p>
        </p:txBody>
      </p:sp>
      <p:pic>
        <p:nvPicPr>
          <p:cNvPr id="5122" name="Picture 2"/>
          <p:cNvPicPr>
            <a:picLocks noChangeAspect="1" noChangeArrowheads="1"/>
          </p:cNvPicPr>
          <p:nvPr/>
        </p:nvPicPr>
        <p:blipFill>
          <a:blip r:embed="rId2" cstate="print"/>
          <a:srcRect/>
          <a:stretch>
            <a:fillRect/>
          </a:stretch>
        </p:blipFill>
        <p:spPr bwMode="auto">
          <a:xfrm>
            <a:off x="3131840" y="1059582"/>
            <a:ext cx="5804174" cy="348125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92182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9" name="矩形 8"/>
          <p:cNvSpPr>
            <a:spLocks noChangeArrowheads="1"/>
          </p:cNvSpPr>
          <p:nvPr/>
        </p:nvSpPr>
        <p:spPr bwMode="auto">
          <a:xfrm>
            <a:off x="6588224" y="690405"/>
            <a:ext cx="222177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b="1" dirty="0" smtClean="0">
                <a:solidFill>
                  <a:srgbClr val="595959"/>
                </a:solidFill>
                <a:latin typeface="微软雅黑" panose="020B0503020204020204" pitchFamily="34" charset="-122"/>
                <a:ea typeface="微软雅黑" panose="020B0503020204020204" pitchFamily="34" charset="-122"/>
              </a:rPr>
              <a:t>延伸信息</a:t>
            </a:r>
            <a:r>
              <a:rPr lang="zh-CN" altLang="en-US" sz="1100" dirty="0" smtClean="0">
                <a:solidFill>
                  <a:srgbClr val="595959"/>
                </a:solidFill>
                <a:latin typeface="微软雅黑" panose="020B0503020204020204" pitchFamily="34" charset="-122"/>
                <a:ea typeface="微软雅黑" panose="020B0503020204020204" pitchFamily="34" charset="-122"/>
              </a:rPr>
              <a:t>：投稿方式、联系电话、邮箱、期刊官网、期刊投稿地址、期刊栏目、主管单位、期刊栏目、通讯地址、期刊简介、获奖情况</a:t>
            </a:r>
            <a:endParaRPr lang="en-US" altLang="zh-CN" sz="1100" dirty="0" smtClean="0">
              <a:solidFill>
                <a:srgbClr val="595959"/>
              </a:solidFill>
              <a:latin typeface="微软雅黑" panose="020B0503020204020204" pitchFamily="34" charset="-122"/>
              <a:ea typeface="微软雅黑" panose="020B0503020204020204" pitchFamily="34" charset="-122"/>
            </a:endParaRPr>
          </a:p>
          <a:p>
            <a:pPr defTabSz="685800">
              <a:lnSpc>
                <a:spcPct val="150000"/>
              </a:lnSpc>
              <a:defRPr/>
            </a:pPr>
            <a:endParaRPr lang="en-US" altLang="zh-CN" sz="1100" dirty="0" smtClean="0">
              <a:solidFill>
                <a:srgbClr val="595959"/>
              </a:solidFill>
              <a:latin typeface="微软雅黑" panose="020B0503020204020204" pitchFamily="34" charset="-122"/>
              <a:ea typeface="微软雅黑" panose="020B0503020204020204" pitchFamily="34" charset="-122"/>
            </a:endParaRPr>
          </a:p>
          <a:p>
            <a:pPr defTabSz="685800">
              <a:lnSpc>
                <a:spcPct val="150000"/>
              </a:lnSpc>
              <a:defRPr/>
            </a:pPr>
            <a:r>
              <a:rPr lang="zh-CN" altLang="en-US" sz="1100" b="1" dirty="0" smtClean="0">
                <a:solidFill>
                  <a:srgbClr val="595959"/>
                </a:solidFill>
                <a:latin typeface="微软雅黑" panose="020B0503020204020204" pitchFamily="34" charset="-122"/>
                <a:ea typeface="微软雅黑" panose="020B0503020204020204" pitchFamily="34" charset="-122"/>
              </a:rPr>
              <a:t>收录数据库</a:t>
            </a:r>
            <a:r>
              <a:rPr lang="zh-CN" altLang="en-US" sz="1100" dirty="0" smtClean="0">
                <a:solidFill>
                  <a:srgbClr val="595959"/>
                </a:solidFill>
                <a:latin typeface="微软雅黑" panose="020B0503020204020204" pitchFamily="34" charset="-122"/>
                <a:ea typeface="微软雅黑" panose="020B0503020204020204" pitchFamily="34" charset="-122"/>
              </a:rPr>
              <a:t>：系统会自动计算出维普、</a:t>
            </a:r>
            <a:r>
              <a:rPr lang="en-US" altLang="zh-CN" sz="1100" dirty="0" smtClean="0">
                <a:solidFill>
                  <a:srgbClr val="595959"/>
                </a:solidFill>
                <a:latin typeface="微软雅黑" panose="020B0503020204020204" pitchFamily="34" charset="-122"/>
                <a:ea typeface="微软雅黑" panose="020B0503020204020204" pitchFamily="34" charset="-122"/>
              </a:rPr>
              <a:t>CNKI</a:t>
            </a:r>
            <a:r>
              <a:rPr lang="zh-CN" altLang="en-US" sz="1100" dirty="0" smtClean="0">
                <a:solidFill>
                  <a:srgbClr val="595959"/>
                </a:solidFill>
                <a:latin typeface="微软雅黑" panose="020B0503020204020204" pitchFamily="34" charset="-122"/>
                <a:ea typeface="微软雅黑" panose="020B0503020204020204" pitchFamily="34" charset="-122"/>
              </a:rPr>
              <a:t>、万方、超星对期刊的当前收录情况，并通过颜色标示在页面中。同时也提供除上述数据库外，还有</a:t>
            </a:r>
            <a:r>
              <a:rPr lang="en-US" altLang="zh-CN" sz="1100" dirty="0" smtClean="0">
                <a:solidFill>
                  <a:srgbClr val="595959"/>
                </a:solidFill>
                <a:latin typeface="微软雅黑" panose="020B0503020204020204" pitchFamily="34" charset="-122"/>
                <a:ea typeface="微软雅黑" panose="020B0503020204020204" pitchFamily="34" charset="-122"/>
              </a:rPr>
              <a:t>Scopus</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smtClean="0">
                <a:solidFill>
                  <a:srgbClr val="595959"/>
                </a:solidFill>
                <a:latin typeface="微软雅黑" panose="020B0503020204020204" pitchFamily="34" charset="-122"/>
                <a:ea typeface="微软雅黑" panose="020B0503020204020204" pitchFamily="34" charset="-122"/>
              </a:rPr>
              <a:t>JCR</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en-US" altLang="zh-CN" sz="1100" dirty="0" err="1" smtClean="0">
                <a:solidFill>
                  <a:srgbClr val="595959"/>
                </a:solidFill>
                <a:latin typeface="微软雅黑" panose="020B0503020204020204" pitchFamily="34" charset="-122"/>
                <a:ea typeface="微软雅黑" panose="020B0503020204020204" pitchFamily="34" charset="-122"/>
              </a:rPr>
              <a:t>ScienceDirect</a:t>
            </a:r>
            <a:r>
              <a:rPr lang="zh-CN" altLang="en-US" sz="1100" dirty="0" smtClean="0">
                <a:solidFill>
                  <a:srgbClr val="595959"/>
                </a:solidFill>
                <a:latin typeface="微软雅黑" panose="020B0503020204020204" pitchFamily="34" charset="-122"/>
                <a:ea typeface="微软雅黑" panose="020B0503020204020204" pitchFamily="34" charset="-122"/>
              </a:rPr>
              <a:t>的这本期刊所在数据库链接。</a:t>
            </a:r>
            <a:endParaRPr lang="en-US" altLang="zh-CN" sz="1100" dirty="0" smtClean="0">
              <a:solidFill>
                <a:srgbClr val="595959"/>
              </a:solidFill>
              <a:latin typeface="微软雅黑" panose="020B0503020204020204" pitchFamily="34" charset="-122"/>
              <a:ea typeface="微软雅黑" panose="020B0503020204020204" pitchFamily="34" charset="-122"/>
            </a:endParaRPr>
          </a:p>
          <a:p>
            <a:pPr defTabSz="685800">
              <a:lnSpc>
                <a:spcPct val="150000"/>
              </a:lnSpc>
              <a:defRPr/>
            </a:pPr>
            <a:endParaRPr lang="en-US" altLang="zh-CN" sz="1100" dirty="0">
              <a:solidFill>
                <a:srgbClr val="595959"/>
              </a:solidFill>
              <a:latin typeface="微软雅黑" panose="020B0503020204020204" pitchFamily="34" charset="-122"/>
              <a:ea typeface="微软雅黑" panose="020B0503020204020204" pitchFamily="34" charset="-122"/>
            </a:endParaRPr>
          </a:p>
          <a:p>
            <a:pPr defTabSz="685800">
              <a:lnSpc>
                <a:spcPct val="150000"/>
              </a:lnSpc>
              <a:defRPr/>
            </a:pPr>
            <a:r>
              <a:rPr lang="zh-CN" altLang="en-US" sz="1100" b="1" dirty="0" smtClean="0">
                <a:solidFill>
                  <a:srgbClr val="595959"/>
                </a:solidFill>
                <a:latin typeface="微软雅黑" panose="020B0503020204020204" pitchFamily="34" charset="-122"/>
                <a:ea typeface="微软雅黑" panose="020B0503020204020204" pitchFamily="34" charset="-122"/>
              </a:rPr>
              <a:t>征稿启事</a:t>
            </a:r>
            <a:r>
              <a:rPr lang="zh-CN" altLang="en-US" sz="1100" dirty="0" smtClean="0">
                <a:solidFill>
                  <a:srgbClr val="595959"/>
                </a:solidFill>
                <a:latin typeface="微软雅黑" panose="020B0503020204020204" pitchFamily="34" charset="-122"/>
                <a:ea typeface="微软雅黑" panose="020B0503020204020204" pitchFamily="34" charset="-122"/>
              </a:rPr>
              <a:t>：提取由出版社自己发布的征稿启事等内容</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5.</a:t>
            </a:r>
            <a:endParaRPr lang="zh-CN" altLang="en-US" sz="2400" spc="-50" dirty="0"/>
          </a:p>
        </p:txBody>
      </p:sp>
      <p:sp>
        <p:nvSpPr>
          <p:cNvPr id="13" name="文本框 12"/>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期刊主页</a:t>
            </a:r>
            <a:endParaRPr lang="zh-CN" altLang="en-US" sz="2400" b="0" spc="-5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print"/>
          <a:stretch>
            <a:fillRect/>
          </a:stretch>
        </p:blipFill>
        <p:spPr>
          <a:xfrm>
            <a:off x="143649" y="807427"/>
            <a:ext cx="6349280" cy="4185780"/>
          </a:xfrm>
          <a:prstGeom prst="rect">
            <a:avLst/>
          </a:prstGeom>
          <a:ln>
            <a:solidFill>
              <a:schemeClr val="tx1"/>
            </a:solidFill>
          </a:ln>
        </p:spPr>
      </p:pic>
    </p:spTree>
    <p:extLst>
      <p:ext uri="{BB962C8B-B14F-4D97-AF65-F5344CB8AC3E}">
        <p14:creationId xmlns:p14="http://schemas.microsoft.com/office/powerpoint/2010/main" val="3074916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5.</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期刊主页</a:t>
            </a:r>
            <a:endParaRPr lang="zh-CN" altLang="en-US" sz="2400" b="0" spc="-50" dirty="0">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35496" y="1131590"/>
            <a:ext cx="259228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投稿经验</a:t>
            </a:r>
            <a:r>
              <a:rPr lang="zh-CN" altLang="en-US" sz="1100" dirty="0" smtClean="0">
                <a:solidFill>
                  <a:srgbClr val="595959"/>
                </a:solidFill>
                <a:latin typeface="微软雅黑" panose="020B0503020204020204" pitchFamily="34" charset="-122"/>
                <a:ea typeface="微软雅黑" panose="020B0503020204020204" pitchFamily="34" charset="-122"/>
              </a:rPr>
              <a:t>：系统根据官网信息或用户分享的信息，提供平均投稿命中率，平均审稿周期，自引率，核心收录数据库，版面费，审稿费。用户也可点击“分享投稿经验”，将自己的投稿经历与期刊收录情况做个分享，分享后可获得积分。</a:t>
            </a:r>
            <a:endParaRPr lang="en-US" altLang="zh-CN" sz="1100" dirty="0" smtClean="0">
              <a:solidFill>
                <a:srgbClr val="595959"/>
              </a:solidFill>
              <a:latin typeface="微软雅黑" panose="020B0503020204020204" pitchFamily="34" charset="-122"/>
              <a:ea typeface="微软雅黑" panose="020B0503020204020204" pitchFamily="34" charset="-122"/>
            </a:endParaRPr>
          </a:p>
        </p:txBody>
      </p:sp>
      <p:pic>
        <p:nvPicPr>
          <p:cNvPr id="6146" name="Picture 2"/>
          <p:cNvPicPr>
            <a:picLocks noChangeAspect="1" noChangeArrowheads="1"/>
          </p:cNvPicPr>
          <p:nvPr/>
        </p:nvPicPr>
        <p:blipFill>
          <a:blip r:embed="rId2" cstate="print"/>
          <a:srcRect/>
          <a:stretch>
            <a:fillRect/>
          </a:stretch>
        </p:blipFill>
        <p:spPr bwMode="auto">
          <a:xfrm>
            <a:off x="2843808" y="987574"/>
            <a:ext cx="5870150" cy="331236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811469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t="46453"/>
          <a:stretch/>
        </p:blipFill>
        <p:spPr>
          <a:xfrm>
            <a:off x="0" y="2989089"/>
            <a:ext cx="9144000" cy="2154411"/>
          </a:xfrm>
          <a:prstGeom prst="rect">
            <a:avLst/>
          </a:prstGeom>
        </p:spPr>
      </p:pic>
      <p:sp>
        <p:nvSpPr>
          <p:cNvPr id="4" name="矩形 3"/>
          <p:cNvSpPr/>
          <p:nvPr/>
        </p:nvSpPr>
        <p:spPr>
          <a:xfrm>
            <a:off x="2699792" y="1851670"/>
            <a:ext cx="3493585" cy="923330"/>
          </a:xfrm>
          <a:prstGeom prst="rect">
            <a:avLst/>
          </a:prstGeom>
          <a:noFill/>
        </p:spPr>
        <p:txBody>
          <a:bodyPr wrap="none" rtlCol="0">
            <a:spAutoFit/>
          </a:bodyPr>
          <a:lstStyle/>
          <a:p>
            <a:pPr defTabSz="685800"/>
            <a:r>
              <a:rPr lang="en-US" altLang="zh-CN" sz="5400" b="1" spc="-110" dirty="0" smtClean="0">
                <a:solidFill>
                  <a:schemeClr val="accent1">
                    <a:lumMod val="75000"/>
                  </a:schemeClr>
                </a:solidFill>
                <a:latin typeface="微软雅黑" panose="020B0503020204020204" pitchFamily="34" charset="-122"/>
                <a:ea typeface="微软雅黑" panose="020B0503020204020204" pitchFamily="34" charset="-122"/>
              </a:rPr>
              <a:t>6.</a:t>
            </a:r>
            <a:r>
              <a:rPr lang="zh-CN" altLang="en-US" sz="5400" b="1" spc="-110" dirty="0" smtClean="0">
                <a:solidFill>
                  <a:schemeClr val="accent1">
                    <a:lumMod val="75000"/>
                  </a:schemeClr>
                </a:solidFill>
                <a:latin typeface="微软雅黑" panose="020B0503020204020204" pitchFamily="34" charset="-122"/>
                <a:ea typeface="微软雅黑" panose="020B0503020204020204" pitchFamily="34" charset="-122"/>
              </a:rPr>
              <a:t>投稿分析</a:t>
            </a:r>
            <a:endParaRPr lang="zh-CN" altLang="en-US" sz="5400" b="1" spc="-11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等腰三角形 10"/>
          <p:cNvSpPr/>
          <p:nvPr/>
        </p:nvSpPr>
        <p:spPr>
          <a:xfrm rot="5400000">
            <a:off x="-72471" y="206815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extLst>
      <p:ext uri="{BB962C8B-B14F-4D97-AF65-F5344CB8AC3E}">
        <p14:creationId xmlns:p14="http://schemas.microsoft.com/office/powerpoint/2010/main" val="1730160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6.</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投稿分析</a:t>
            </a:r>
            <a:endParaRPr lang="zh-CN" altLang="en-US" sz="2400" b="0" spc="-50" dirty="0">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336670" y="771550"/>
            <a:ext cx="795711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投稿分析是指将作者待投稿件的核心论点与已经发表的论文进行大数据分析，利用多种维度和算法最终推荐期刊。是利用科学计算后的投稿推荐结果，并生成推荐期刊的大数据分析报告，供作者做选刊投稿进行</a:t>
            </a:r>
            <a:r>
              <a:rPr lang="zh-CN" altLang="en-US" sz="1100" dirty="0" smtClean="0">
                <a:solidFill>
                  <a:prstClr val="black">
                    <a:lumMod val="85000"/>
                    <a:lumOff val="15000"/>
                  </a:prstClr>
                </a:solidFill>
                <a:latin typeface="微软雅黑" panose="020B0503020204020204" pitchFamily="34" charset="-122"/>
                <a:ea typeface="微软雅黑" panose="020B0503020204020204" pitchFamily="34" charset="-122"/>
              </a:rPr>
              <a:t>参考。目前系统提供投中文刊和投英文刊两种投稿分析系统。</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pic>
        <p:nvPicPr>
          <p:cNvPr id="7" name="图片 6"/>
          <p:cNvPicPr/>
          <p:nvPr/>
        </p:nvPicPr>
        <p:blipFill>
          <a:blip r:embed="rId2"/>
          <a:stretch>
            <a:fillRect/>
          </a:stretch>
        </p:blipFill>
        <p:spPr>
          <a:xfrm>
            <a:off x="1000868" y="1710417"/>
            <a:ext cx="6628714" cy="3260606"/>
          </a:xfrm>
          <a:prstGeom prst="rect">
            <a:avLst/>
          </a:prstGeom>
        </p:spPr>
      </p:pic>
    </p:spTree>
    <p:extLst>
      <p:ext uri="{BB962C8B-B14F-4D97-AF65-F5344CB8AC3E}">
        <p14:creationId xmlns:p14="http://schemas.microsoft.com/office/powerpoint/2010/main" val="731903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矩形 22"/>
          <p:cNvSpPr>
            <a:spLocks noChangeArrowheads="1"/>
          </p:cNvSpPr>
          <p:nvPr/>
        </p:nvSpPr>
        <p:spPr bwMode="auto">
          <a:xfrm>
            <a:off x="260728" y="802798"/>
            <a:ext cx="2798569"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b="1" dirty="0" smtClean="0">
                <a:solidFill>
                  <a:prstClr val="black">
                    <a:lumMod val="85000"/>
                    <a:lumOff val="15000"/>
                  </a:prstClr>
                </a:solidFill>
                <a:latin typeface="微软雅黑" panose="020B0503020204020204" pitchFamily="34" charset="-122"/>
                <a:ea typeface="微软雅黑" panose="020B0503020204020204" pitchFamily="34" charset="-122"/>
              </a:rPr>
              <a:t>智能分析</a:t>
            </a:r>
            <a:endParaRPr lang="en-US" altLang="zh-CN"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260729" y="2548491"/>
            <a:ext cx="200701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第一步</a:t>
            </a:r>
            <a:r>
              <a:rPr lang="zh-CN" altLang="en-US" sz="1100" dirty="0">
                <a:solidFill>
                  <a:srgbClr val="595959"/>
                </a:solidFill>
                <a:latin typeface="微软雅黑" panose="020B0503020204020204" pitchFamily="34" charset="-122"/>
                <a:ea typeface="微软雅黑" panose="020B0503020204020204" pitchFamily="34" charset="-122"/>
              </a:rPr>
              <a:t>：输入您的稿件标题和摘要，系统将自动分析出稿件的核心知识点。您也可跳过此步骤，手动输入核心知识点。</a:t>
            </a:r>
          </a:p>
        </p:txBody>
      </p:sp>
      <p:sp>
        <p:nvSpPr>
          <p:cNvPr id="9" name="矩形 8"/>
          <p:cNvSpPr>
            <a:spLocks noChangeArrowheads="1"/>
          </p:cNvSpPr>
          <p:nvPr/>
        </p:nvSpPr>
        <p:spPr bwMode="auto">
          <a:xfrm>
            <a:off x="287296" y="1186580"/>
            <a:ext cx="2247483"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智能分析将根据您录入的论文标题和摘要，自动提取出核心知识点，并根据核心知识点与已发表的论文进行大数据计算，从而综合推荐期刊。</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6.</a:t>
            </a:r>
            <a:endParaRPr lang="zh-CN" altLang="en-US" sz="2400" spc="-50" dirty="0"/>
          </a:p>
        </p:txBody>
      </p:sp>
      <p:sp>
        <p:nvSpPr>
          <p:cNvPr id="13" name="文本框 12"/>
          <p:cNvSpPr txBox="1"/>
          <p:nvPr/>
        </p:nvSpPr>
        <p:spPr>
          <a:xfrm>
            <a:off x="755438" y="213755"/>
            <a:ext cx="2925897"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投稿分析</a:t>
            </a:r>
            <a:r>
              <a:rPr lang="en-US" altLang="zh-CN" sz="2400" b="0" spc="-50" dirty="0" smtClean="0">
                <a:latin typeface="微软雅黑" panose="020B0503020204020204" pitchFamily="34" charset="-122"/>
                <a:ea typeface="微软雅黑" panose="020B0503020204020204" pitchFamily="34" charset="-122"/>
              </a:rPr>
              <a:t>-</a:t>
            </a:r>
            <a:r>
              <a:rPr lang="zh-CN" altLang="en-US" sz="2400" b="0" spc="-50" dirty="0" smtClean="0">
                <a:latin typeface="微软雅黑" panose="020B0503020204020204" pitchFamily="34" charset="-122"/>
                <a:ea typeface="微软雅黑" panose="020B0503020204020204" pitchFamily="34" charset="-122"/>
              </a:rPr>
              <a:t>智能分析</a:t>
            </a:r>
            <a:endParaRPr lang="zh-CN" altLang="en-US" sz="2400" b="0" spc="-50" dirty="0">
              <a:latin typeface="微软雅黑" panose="020B0503020204020204" pitchFamily="34" charset="-122"/>
              <a:ea typeface="微软雅黑" panose="020B0503020204020204" pitchFamily="34" charset="-122"/>
            </a:endParaRPr>
          </a:p>
        </p:txBody>
      </p:sp>
      <p:pic>
        <p:nvPicPr>
          <p:cNvPr id="14" name="图片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4779" y="1032252"/>
            <a:ext cx="6634480" cy="3891280"/>
          </a:xfrm>
          <a:prstGeom prst="rect">
            <a:avLst/>
          </a:prstGeom>
          <a:noFill/>
          <a:ln>
            <a:solidFill>
              <a:schemeClr val="tx1"/>
            </a:solidFill>
          </a:ln>
        </p:spPr>
      </p:pic>
    </p:spTree>
    <p:extLst>
      <p:ext uri="{BB962C8B-B14F-4D97-AF65-F5344CB8AC3E}">
        <p14:creationId xmlns:p14="http://schemas.microsoft.com/office/powerpoint/2010/main" val="1597081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矩形 9"/>
          <p:cNvSpPr>
            <a:spLocks noChangeArrowheads="1"/>
          </p:cNvSpPr>
          <p:nvPr/>
        </p:nvSpPr>
        <p:spPr bwMode="auto">
          <a:xfrm>
            <a:off x="6645275" y="679393"/>
            <a:ext cx="218180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第二步</a:t>
            </a:r>
            <a:r>
              <a:rPr lang="zh-CN" altLang="en-US" sz="1100" dirty="0">
                <a:solidFill>
                  <a:srgbClr val="595959"/>
                </a:solidFill>
                <a:latin typeface="微软雅黑" panose="020B0503020204020204" pitchFamily="34" charset="-122"/>
                <a:ea typeface="微软雅黑" panose="020B0503020204020204" pitchFamily="34" charset="-122"/>
              </a:rPr>
              <a:t>：根据您在上一步录入的标题和摘要，此处系统会自动提出核心论点。您可以点击“</a:t>
            </a:r>
            <a:r>
              <a:rPr lang="en-US" altLang="zh-CN" sz="1100" dirty="0">
                <a:solidFill>
                  <a:srgbClr val="595959"/>
                </a:solidFill>
                <a:latin typeface="微软雅黑" panose="020B0503020204020204" pitchFamily="34" charset="-122"/>
                <a:ea typeface="微软雅黑" panose="020B0503020204020204" pitchFamily="34" charset="-122"/>
              </a:rPr>
              <a:t>X”</a:t>
            </a:r>
            <a:r>
              <a:rPr lang="zh-CN" altLang="en-US" sz="1100" dirty="0">
                <a:solidFill>
                  <a:srgbClr val="595959"/>
                </a:solidFill>
                <a:latin typeface="微软雅黑" panose="020B0503020204020204" pitchFamily="34" charset="-122"/>
                <a:ea typeface="微软雅黑" panose="020B0503020204020204" pitchFamily="34" charset="-122"/>
              </a:rPr>
              <a:t>来删除，并手动添加论点（最多</a:t>
            </a:r>
            <a:r>
              <a:rPr lang="en-US" altLang="zh-CN" sz="1100" dirty="0">
                <a:solidFill>
                  <a:srgbClr val="595959"/>
                </a:solidFill>
                <a:latin typeface="微软雅黑" panose="020B0503020204020204" pitchFamily="34" charset="-122"/>
                <a:ea typeface="微软雅黑" panose="020B0503020204020204" pitchFamily="34" charset="-122"/>
              </a:rPr>
              <a:t>5</a:t>
            </a:r>
            <a:r>
              <a:rPr lang="zh-CN" altLang="en-US" sz="1100" dirty="0">
                <a:solidFill>
                  <a:srgbClr val="595959"/>
                </a:solidFill>
                <a:latin typeface="微软雅黑" panose="020B0503020204020204" pitchFamily="34" charset="-122"/>
                <a:ea typeface="微软雅黑" panose="020B0503020204020204" pitchFamily="34" charset="-122"/>
              </a:rPr>
              <a:t>个）。如果您上一步选择跳过，此处需全部手动录入核心论点（至少</a:t>
            </a:r>
            <a:r>
              <a:rPr lang="en-US" altLang="zh-CN" sz="1100" dirty="0">
                <a:solidFill>
                  <a:srgbClr val="595959"/>
                </a:solidFill>
                <a:latin typeface="微软雅黑" panose="020B0503020204020204" pitchFamily="34" charset="-122"/>
                <a:ea typeface="微软雅黑" panose="020B0503020204020204" pitchFamily="34" charset="-122"/>
              </a:rPr>
              <a:t>3</a:t>
            </a:r>
            <a:r>
              <a:rPr lang="zh-CN" altLang="en-US" sz="1100" dirty="0">
                <a:solidFill>
                  <a:srgbClr val="595959"/>
                </a:solidFill>
                <a:latin typeface="微软雅黑" panose="020B0503020204020204" pitchFamily="34" charset="-122"/>
                <a:ea typeface="微软雅黑" panose="020B0503020204020204" pitchFamily="34" charset="-122"/>
              </a:rPr>
              <a:t>个）。系统根据录入的论点来推荐相关的同义、上位和延伸词语，供您参考。</a:t>
            </a: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6.</a:t>
            </a:r>
            <a:endParaRPr lang="zh-CN" altLang="en-US" sz="2400" spc="-50" dirty="0"/>
          </a:p>
        </p:txBody>
      </p:sp>
      <p:sp>
        <p:nvSpPr>
          <p:cNvPr id="13" name="文本框 12"/>
          <p:cNvSpPr txBox="1"/>
          <p:nvPr/>
        </p:nvSpPr>
        <p:spPr>
          <a:xfrm>
            <a:off x="755438" y="213755"/>
            <a:ext cx="2925897"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投稿分析</a:t>
            </a:r>
            <a:r>
              <a:rPr lang="en-US" altLang="zh-CN" sz="2400" b="0" spc="-50" dirty="0" smtClean="0">
                <a:latin typeface="微软雅黑" panose="020B0503020204020204" pitchFamily="34" charset="-122"/>
                <a:ea typeface="微软雅黑" panose="020B0503020204020204" pitchFamily="34" charset="-122"/>
              </a:rPr>
              <a:t>-</a:t>
            </a:r>
            <a:r>
              <a:rPr lang="zh-CN" altLang="en-US" sz="2400" b="0" spc="-50" dirty="0" smtClean="0">
                <a:latin typeface="微软雅黑" panose="020B0503020204020204" pitchFamily="34" charset="-122"/>
                <a:ea typeface="微软雅黑" panose="020B0503020204020204" pitchFamily="34" charset="-122"/>
              </a:rPr>
              <a:t>智能分析</a:t>
            </a:r>
            <a:endParaRPr lang="zh-CN" altLang="en-US" sz="2400" b="0" spc="-50" dirty="0">
              <a:latin typeface="微软雅黑" panose="020B0503020204020204" pitchFamily="34" charset="-122"/>
              <a:ea typeface="微软雅黑" panose="020B0503020204020204" pitchFamily="34" charset="-122"/>
            </a:endParaRPr>
          </a:p>
        </p:txBody>
      </p:sp>
      <p:pic>
        <p:nvPicPr>
          <p:cNvPr id="15" name="图片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71550"/>
            <a:ext cx="6645275" cy="3987165"/>
          </a:xfrm>
          <a:prstGeom prst="rect">
            <a:avLst/>
          </a:prstGeom>
          <a:noFill/>
          <a:ln>
            <a:solidFill>
              <a:schemeClr val="tx1"/>
            </a:solidFill>
          </a:ln>
        </p:spPr>
      </p:pic>
    </p:spTree>
    <p:extLst>
      <p:ext uri="{BB962C8B-B14F-4D97-AF65-F5344CB8AC3E}">
        <p14:creationId xmlns:p14="http://schemas.microsoft.com/office/powerpoint/2010/main" val="2600042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矩形 22"/>
          <p:cNvSpPr>
            <a:spLocks noChangeArrowheads="1"/>
          </p:cNvSpPr>
          <p:nvPr/>
        </p:nvSpPr>
        <p:spPr bwMode="auto">
          <a:xfrm>
            <a:off x="618145" y="915566"/>
            <a:ext cx="7187658"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体验地址：</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http://datauthor.com/</a:t>
            </a:r>
            <a:endParaRPr lang="en-US" altLang="zh-CN" sz="20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a:t>1.</a:t>
            </a:r>
            <a:endParaRPr lang="zh-CN" altLang="en-US" sz="2400" spc="-50" dirty="0"/>
          </a:p>
        </p:txBody>
      </p:sp>
      <p:sp>
        <p:nvSpPr>
          <p:cNvPr id="50" name="文本框 49"/>
          <p:cNvSpPr txBox="1"/>
          <p:nvPr/>
        </p:nvSpPr>
        <p:spPr>
          <a:xfrm>
            <a:off x="755438" y="213755"/>
            <a:ext cx="3024474"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spc="-50" dirty="0" smtClean="0"/>
              <a:t>平台注册与认证</a:t>
            </a:r>
            <a:endParaRPr lang="zh-CN" altLang="en-US" sz="2400" spc="-50" dirty="0"/>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1445731"/>
            <a:ext cx="3488164" cy="3488164"/>
          </a:xfrm>
          <a:prstGeom prst="rect">
            <a:avLst/>
          </a:prstGeom>
        </p:spPr>
      </p:pic>
    </p:spTree>
    <p:extLst>
      <p:ext uri="{BB962C8B-B14F-4D97-AF65-F5344CB8AC3E}">
        <p14:creationId xmlns:p14="http://schemas.microsoft.com/office/powerpoint/2010/main" val="1159873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矩形 9"/>
          <p:cNvSpPr>
            <a:spLocks noChangeArrowheads="1"/>
          </p:cNvSpPr>
          <p:nvPr/>
        </p:nvSpPr>
        <p:spPr bwMode="auto">
          <a:xfrm>
            <a:off x="211370" y="1203598"/>
            <a:ext cx="200701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第三步</a:t>
            </a:r>
            <a:r>
              <a:rPr lang="zh-CN" altLang="en-US" sz="1100" dirty="0">
                <a:solidFill>
                  <a:srgbClr val="595959"/>
                </a:solidFill>
                <a:latin typeface="微软雅黑" panose="020B0503020204020204" pitchFamily="34" charset="-122"/>
                <a:ea typeface="微软雅黑" panose="020B0503020204020204" pitchFamily="34" charset="-122"/>
              </a:rPr>
              <a:t>：此处可填写您稿件第一作者的全名、您所在学习或供职机构的全称，会增加分析结果的准确性。系统也会根据上一步的内容，自动推荐您论文的分类号，您也可以手动输入分类号。分类号也会增加分析结果的准确性。</a:t>
            </a: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6.</a:t>
            </a:r>
            <a:endParaRPr lang="zh-CN" altLang="en-US" sz="2400" spc="-50" dirty="0"/>
          </a:p>
        </p:txBody>
      </p:sp>
      <p:sp>
        <p:nvSpPr>
          <p:cNvPr id="13" name="文本框 12"/>
          <p:cNvSpPr txBox="1"/>
          <p:nvPr/>
        </p:nvSpPr>
        <p:spPr>
          <a:xfrm>
            <a:off x="755438" y="213755"/>
            <a:ext cx="2925897"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投稿分析</a:t>
            </a:r>
            <a:r>
              <a:rPr lang="en-US" altLang="zh-CN" sz="2400" b="0" spc="-50" dirty="0" smtClean="0">
                <a:latin typeface="微软雅黑" panose="020B0503020204020204" pitchFamily="34" charset="-122"/>
                <a:ea typeface="微软雅黑" panose="020B0503020204020204" pitchFamily="34" charset="-122"/>
              </a:rPr>
              <a:t>-</a:t>
            </a:r>
            <a:r>
              <a:rPr lang="zh-CN" altLang="en-US" sz="2400" b="0" spc="-50" dirty="0" smtClean="0">
                <a:latin typeface="微软雅黑" panose="020B0503020204020204" pitchFamily="34" charset="-122"/>
                <a:ea typeface="微软雅黑" panose="020B0503020204020204" pitchFamily="34" charset="-122"/>
              </a:rPr>
              <a:t>智能分析</a:t>
            </a:r>
            <a:endParaRPr lang="zh-CN" altLang="en-US" sz="2400" b="0" spc="-50" dirty="0">
              <a:latin typeface="微软雅黑" panose="020B0503020204020204" pitchFamily="34" charset="-122"/>
              <a:ea typeface="微软雅黑" panose="020B0503020204020204" pitchFamily="34" charset="-122"/>
            </a:endParaRPr>
          </a:p>
        </p:txBody>
      </p:sp>
      <p:pic>
        <p:nvPicPr>
          <p:cNvPr id="15" name="图片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915566"/>
            <a:ext cx="6634480" cy="3668395"/>
          </a:xfrm>
          <a:prstGeom prst="rect">
            <a:avLst/>
          </a:prstGeom>
          <a:noFill/>
          <a:ln>
            <a:solidFill>
              <a:schemeClr val="tx1"/>
            </a:solidFill>
          </a:ln>
        </p:spPr>
      </p:pic>
    </p:spTree>
    <p:extLst>
      <p:ext uri="{BB962C8B-B14F-4D97-AF65-F5344CB8AC3E}">
        <p14:creationId xmlns:p14="http://schemas.microsoft.com/office/powerpoint/2010/main" val="1542095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矩形 9"/>
          <p:cNvSpPr>
            <a:spLocks noChangeArrowheads="1"/>
          </p:cNvSpPr>
          <p:nvPr/>
        </p:nvSpPr>
        <p:spPr bwMode="auto">
          <a:xfrm>
            <a:off x="6645275" y="679393"/>
            <a:ext cx="218180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第四步</a:t>
            </a:r>
            <a:r>
              <a:rPr lang="zh-CN" altLang="en-US" sz="1100" dirty="0">
                <a:solidFill>
                  <a:srgbClr val="595959"/>
                </a:solidFill>
                <a:latin typeface="微软雅黑" panose="020B0503020204020204" pitchFamily="34" charset="-122"/>
                <a:ea typeface="微软雅黑" panose="020B0503020204020204" pitchFamily="34" charset="-122"/>
              </a:rPr>
              <a:t>：选择您期望投递的期刊类型</a:t>
            </a:r>
            <a:r>
              <a:rPr lang="zh-CN" altLang="en-US" sz="1100" dirty="0" smtClean="0">
                <a:solidFill>
                  <a:srgbClr val="595959"/>
                </a:solidFill>
                <a:latin typeface="微软雅黑" panose="020B0503020204020204" pitchFamily="34" charset="-122"/>
                <a:ea typeface="微软雅黑" panose="020B0503020204020204" pitchFamily="34" charset="-122"/>
              </a:rPr>
              <a:t>（投中文刊和投英文刊的指标内容有差异），</a:t>
            </a:r>
            <a:r>
              <a:rPr lang="zh-CN" altLang="en-US" sz="1100" dirty="0">
                <a:solidFill>
                  <a:srgbClr val="595959"/>
                </a:solidFill>
                <a:latin typeface="微软雅黑" panose="020B0503020204020204" pitchFamily="34" charset="-122"/>
                <a:ea typeface="微软雅黑" panose="020B0503020204020204" pitchFamily="34" charset="-122"/>
              </a:rPr>
              <a:t>并打您希望投递期刊的各种指标（指标意义</a:t>
            </a:r>
            <a:r>
              <a:rPr lang="zh-CN" altLang="en-US" sz="1100" dirty="0" smtClean="0">
                <a:solidFill>
                  <a:srgbClr val="595959"/>
                </a:solidFill>
                <a:latin typeface="微软雅黑" panose="020B0503020204020204" pitchFamily="34" charset="-122"/>
                <a:ea typeface="微软雅黑" panose="020B0503020204020204" pitchFamily="34" charset="-122"/>
              </a:rPr>
              <a:t>说明在下一个章节会介绍），</a:t>
            </a:r>
            <a:r>
              <a:rPr lang="zh-CN" altLang="en-US" sz="1100" dirty="0">
                <a:solidFill>
                  <a:srgbClr val="595959"/>
                </a:solidFill>
                <a:latin typeface="微软雅黑" panose="020B0503020204020204" pitchFamily="34" charset="-122"/>
                <a:ea typeface="微软雅黑" panose="020B0503020204020204" pitchFamily="34" charset="-122"/>
              </a:rPr>
              <a:t>最后点击下一步。</a:t>
            </a: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6.</a:t>
            </a:r>
            <a:endParaRPr lang="zh-CN" altLang="en-US" sz="2400" spc="-50" dirty="0"/>
          </a:p>
        </p:txBody>
      </p:sp>
      <p:sp>
        <p:nvSpPr>
          <p:cNvPr id="13" name="文本框 12"/>
          <p:cNvSpPr txBox="1"/>
          <p:nvPr/>
        </p:nvSpPr>
        <p:spPr>
          <a:xfrm>
            <a:off x="755438" y="213755"/>
            <a:ext cx="2925897"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投稿分析</a:t>
            </a:r>
            <a:r>
              <a:rPr lang="en-US" altLang="zh-CN" sz="2400" b="0" spc="-50" dirty="0" smtClean="0">
                <a:latin typeface="微软雅黑" panose="020B0503020204020204" pitchFamily="34" charset="-122"/>
                <a:ea typeface="微软雅黑" panose="020B0503020204020204" pitchFamily="34" charset="-122"/>
              </a:rPr>
              <a:t>-</a:t>
            </a:r>
            <a:r>
              <a:rPr lang="zh-CN" altLang="en-US" sz="2400" b="0" spc="-50" dirty="0" smtClean="0">
                <a:latin typeface="微软雅黑" panose="020B0503020204020204" pitchFamily="34" charset="-122"/>
                <a:ea typeface="微软雅黑" panose="020B0503020204020204" pitchFamily="34" charset="-122"/>
              </a:rPr>
              <a:t>智能分析</a:t>
            </a:r>
            <a:endParaRPr lang="zh-CN" altLang="en-US" sz="2400" b="0" spc="-5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print"/>
          <a:stretch>
            <a:fillRect/>
          </a:stretch>
        </p:blipFill>
        <p:spPr>
          <a:xfrm>
            <a:off x="173345" y="843558"/>
            <a:ext cx="6359174" cy="3168352"/>
          </a:xfrm>
          <a:prstGeom prst="rect">
            <a:avLst/>
          </a:prstGeom>
          <a:ln>
            <a:solidFill>
              <a:schemeClr val="tx1"/>
            </a:solidFill>
          </a:ln>
        </p:spPr>
      </p:pic>
    </p:spTree>
    <p:extLst>
      <p:ext uri="{BB962C8B-B14F-4D97-AF65-F5344CB8AC3E}">
        <p14:creationId xmlns:p14="http://schemas.microsoft.com/office/powerpoint/2010/main" val="975401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矩形 9"/>
          <p:cNvSpPr>
            <a:spLocks noChangeArrowheads="1"/>
          </p:cNvSpPr>
          <p:nvPr/>
        </p:nvSpPr>
        <p:spPr bwMode="auto">
          <a:xfrm>
            <a:off x="211370" y="1203598"/>
            <a:ext cx="2425784"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第五步</a:t>
            </a:r>
            <a:r>
              <a:rPr lang="zh-CN" altLang="en-US" sz="1100" dirty="0">
                <a:solidFill>
                  <a:srgbClr val="595959"/>
                </a:solidFill>
                <a:latin typeface="微软雅黑" panose="020B0503020204020204" pitchFamily="34" charset="-122"/>
                <a:ea typeface="微软雅黑" panose="020B0503020204020204" pitchFamily="34" charset="-122"/>
              </a:rPr>
              <a:t>：进入期刊推荐列表，匹配度表示您录入的分析内容和指标与这本期刊的分析结论匹配比。点击查看报告会详细显示本刊与您稿件的分析结果（需登录状态下才能查看报告），同时查看过的报告将保持在个人中心</a:t>
            </a:r>
            <a:r>
              <a:rPr lang="en-US" altLang="zh-CN" sz="1100" dirty="0">
                <a:solidFill>
                  <a:srgbClr val="595959"/>
                </a:solidFill>
                <a:latin typeface="微软雅黑" panose="020B0503020204020204" pitchFamily="34" charset="-122"/>
                <a:ea typeface="微软雅黑" panose="020B0503020204020204" pitchFamily="34" charset="-122"/>
              </a:rPr>
              <a:t>-</a:t>
            </a:r>
            <a:r>
              <a:rPr lang="zh-CN" altLang="en-US" sz="1100" dirty="0">
                <a:solidFill>
                  <a:srgbClr val="595959"/>
                </a:solidFill>
                <a:latin typeface="微软雅黑" panose="020B0503020204020204" pitchFamily="34" charset="-122"/>
                <a:ea typeface="微软雅黑" panose="020B0503020204020204" pitchFamily="34" charset="-122"/>
              </a:rPr>
              <a:t>我的报告栏目下，可随时回看。</a:t>
            </a: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6.</a:t>
            </a:r>
            <a:endParaRPr lang="zh-CN" altLang="en-US" sz="2400" spc="-50" dirty="0"/>
          </a:p>
        </p:txBody>
      </p:sp>
      <p:sp>
        <p:nvSpPr>
          <p:cNvPr id="13" name="文本框 12"/>
          <p:cNvSpPr txBox="1"/>
          <p:nvPr/>
        </p:nvSpPr>
        <p:spPr>
          <a:xfrm>
            <a:off x="755438" y="213755"/>
            <a:ext cx="2925897"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投稿分析</a:t>
            </a:r>
            <a:r>
              <a:rPr lang="en-US" altLang="zh-CN" sz="2400" b="0" spc="-50" dirty="0" smtClean="0">
                <a:latin typeface="微软雅黑" panose="020B0503020204020204" pitchFamily="34" charset="-122"/>
                <a:ea typeface="微软雅黑" panose="020B0503020204020204" pitchFamily="34" charset="-122"/>
              </a:rPr>
              <a:t>-</a:t>
            </a:r>
            <a:r>
              <a:rPr lang="zh-CN" altLang="en-US" sz="2400" b="0" spc="-50" dirty="0" smtClean="0">
                <a:latin typeface="微软雅黑" panose="020B0503020204020204" pitchFamily="34" charset="-122"/>
                <a:ea typeface="微软雅黑" panose="020B0503020204020204" pitchFamily="34" charset="-122"/>
              </a:rPr>
              <a:t>智能分析</a:t>
            </a:r>
            <a:endParaRPr lang="zh-CN" altLang="en-US" sz="2400" b="0" spc="-50" dirty="0">
              <a:latin typeface="微软雅黑" panose="020B0503020204020204" pitchFamily="34" charset="-122"/>
              <a:ea typeface="微软雅黑" panose="020B0503020204020204" pitchFamily="34" charset="-122"/>
            </a:endParaRPr>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7154" y="653944"/>
            <a:ext cx="6012160" cy="4184670"/>
          </a:xfrm>
          <a:prstGeom prst="rect">
            <a:avLst/>
          </a:prstGeom>
          <a:noFill/>
          <a:ln>
            <a:solidFill>
              <a:schemeClr val="tx1"/>
            </a:solidFill>
          </a:ln>
        </p:spPr>
      </p:pic>
    </p:spTree>
    <p:extLst>
      <p:ext uri="{BB962C8B-B14F-4D97-AF65-F5344CB8AC3E}">
        <p14:creationId xmlns:p14="http://schemas.microsoft.com/office/powerpoint/2010/main" val="4255675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0" name="矩形 9"/>
          <p:cNvSpPr>
            <a:spLocks noChangeArrowheads="1"/>
          </p:cNvSpPr>
          <p:nvPr/>
        </p:nvSpPr>
        <p:spPr bwMode="auto">
          <a:xfrm>
            <a:off x="6645275" y="679393"/>
            <a:ext cx="218180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第</a:t>
            </a:r>
            <a:r>
              <a:rPr lang="zh-CN" altLang="en-US" sz="1100" b="1" dirty="0">
                <a:solidFill>
                  <a:srgbClr val="595959"/>
                </a:solidFill>
                <a:latin typeface="微软雅黑" panose="020B0503020204020204" pitchFamily="34" charset="-122"/>
                <a:ea typeface="微软雅黑" panose="020B0503020204020204" pitchFamily="34" charset="-122"/>
              </a:rPr>
              <a:t>六</a:t>
            </a:r>
            <a:r>
              <a:rPr lang="zh-CN" altLang="en-US" sz="1100" b="1" dirty="0" smtClean="0">
                <a:solidFill>
                  <a:srgbClr val="595959"/>
                </a:solidFill>
                <a:latin typeface="微软雅黑" panose="020B0503020204020204" pitchFamily="34" charset="-122"/>
                <a:ea typeface="微软雅黑" panose="020B0503020204020204" pitchFamily="34" charset="-122"/>
              </a:rPr>
              <a:t>步</a:t>
            </a:r>
            <a:r>
              <a:rPr lang="zh-CN" altLang="en-US" sz="1100" dirty="0" smtClean="0">
                <a:solidFill>
                  <a:srgbClr val="595959"/>
                </a:solidFill>
                <a:latin typeface="微软雅黑" panose="020B0503020204020204" pitchFamily="34" charset="-122"/>
                <a:ea typeface="微软雅黑" panose="020B0503020204020204" pitchFamily="34" charset="-122"/>
              </a:rPr>
              <a:t>：每次查看分析报告将消耗当日免费次数。个人用户查看后，还需消费</a:t>
            </a:r>
            <a:r>
              <a:rPr lang="en-US" altLang="zh-CN" sz="1100" dirty="0" smtClean="0">
                <a:solidFill>
                  <a:srgbClr val="595959"/>
                </a:solidFill>
                <a:latin typeface="微软雅黑" panose="020B0503020204020204" pitchFamily="34" charset="-122"/>
                <a:ea typeface="微软雅黑" panose="020B0503020204020204" pitchFamily="34" charset="-122"/>
              </a:rPr>
              <a:t>60</a:t>
            </a:r>
            <a:r>
              <a:rPr lang="zh-CN" altLang="en-US" sz="1100" dirty="0" smtClean="0">
                <a:solidFill>
                  <a:srgbClr val="595959"/>
                </a:solidFill>
                <a:latin typeface="微软雅黑" panose="020B0503020204020204" pitchFamily="34" charset="-122"/>
                <a:ea typeface="微软雅黑" panose="020B0503020204020204" pitchFamily="34" charset="-122"/>
              </a:rPr>
              <a:t>点积分查看完整内容。机构认证用户可直接查看全部内容。右上角可导出报告或打印报告，查看过的报告将保持在个人中心</a:t>
            </a:r>
            <a:r>
              <a:rPr lang="en-US" altLang="zh-CN" sz="1100" dirty="0" smtClean="0">
                <a:solidFill>
                  <a:srgbClr val="595959"/>
                </a:solidFill>
                <a:latin typeface="微软雅黑" panose="020B0503020204020204" pitchFamily="34" charset="-122"/>
                <a:ea typeface="微软雅黑" panose="020B0503020204020204" pitchFamily="34" charset="-122"/>
              </a:rPr>
              <a:t>-</a:t>
            </a:r>
            <a:r>
              <a:rPr lang="zh-CN" altLang="en-US" sz="1100" dirty="0" smtClean="0">
                <a:solidFill>
                  <a:srgbClr val="595959"/>
                </a:solidFill>
                <a:latin typeface="微软雅黑" panose="020B0503020204020204" pitchFamily="34" charset="-122"/>
                <a:ea typeface="微软雅黑" panose="020B0503020204020204" pitchFamily="34" charset="-122"/>
              </a:rPr>
              <a:t>我的报告栏目下</a:t>
            </a:r>
            <a:endParaRPr lang="zh-CN" altLang="en-US" sz="1100" dirty="0">
              <a:solidFill>
                <a:srgbClr val="595959"/>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6.</a:t>
            </a:r>
            <a:endParaRPr lang="zh-CN" altLang="en-US" sz="2400" spc="-50" dirty="0"/>
          </a:p>
        </p:txBody>
      </p:sp>
      <p:sp>
        <p:nvSpPr>
          <p:cNvPr id="13" name="文本框 12"/>
          <p:cNvSpPr txBox="1"/>
          <p:nvPr/>
        </p:nvSpPr>
        <p:spPr>
          <a:xfrm>
            <a:off x="755438" y="213755"/>
            <a:ext cx="2925897"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投稿分析</a:t>
            </a:r>
            <a:r>
              <a:rPr lang="en-US" altLang="zh-CN" sz="2400" b="0" spc="-50" dirty="0" smtClean="0">
                <a:latin typeface="微软雅黑" panose="020B0503020204020204" pitchFamily="34" charset="-122"/>
                <a:ea typeface="微软雅黑" panose="020B0503020204020204" pitchFamily="34" charset="-122"/>
              </a:rPr>
              <a:t>-</a:t>
            </a:r>
            <a:r>
              <a:rPr lang="zh-CN" altLang="en-US" sz="2400" b="0" spc="-50" dirty="0" smtClean="0">
                <a:latin typeface="微软雅黑" panose="020B0503020204020204" pitchFamily="34" charset="-122"/>
                <a:ea typeface="微软雅黑" panose="020B0503020204020204" pitchFamily="34" charset="-122"/>
              </a:rPr>
              <a:t>智能分析</a:t>
            </a:r>
            <a:endParaRPr lang="zh-CN" altLang="en-US" sz="2400" b="0" spc="-5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341" y="843558"/>
            <a:ext cx="6021858" cy="3600400"/>
          </a:xfrm>
          <a:prstGeom prst="rect">
            <a:avLst/>
          </a:prstGeom>
        </p:spPr>
      </p:pic>
    </p:spTree>
    <p:extLst>
      <p:ext uri="{BB962C8B-B14F-4D97-AF65-F5344CB8AC3E}">
        <p14:creationId xmlns:p14="http://schemas.microsoft.com/office/powerpoint/2010/main" val="343337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6.</a:t>
            </a:r>
            <a:endParaRPr lang="zh-CN" altLang="en-US" sz="2400" spc="-50" dirty="0"/>
          </a:p>
        </p:txBody>
      </p:sp>
      <p:sp>
        <p:nvSpPr>
          <p:cNvPr id="13" name="文本框 12"/>
          <p:cNvSpPr txBox="1"/>
          <p:nvPr/>
        </p:nvSpPr>
        <p:spPr>
          <a:xfrm>
            <a:off x="755438" y="213755"/>
            <a:ext cx="2925897"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投稿分析</a:t>
            </a:r>
            <a:r>
              <a:rPr lang="en-US" altLang="zh-CN" sz="2400" b="0" spc="-50" dirty="0" smtClean="0">
                <a:latin typeface="微软雅黑" panose="020B0503020204020204" pitchFamily="34" charset="-122"/>
                <a:ea typeface="微软雅黑" panose="020B0503020204020204" pitchFamily="34" charset="-122"/>
              </a:rPr>
              <a:t>-</a:t>
            </a:r>
            <a:r>
              <a:rPr lang="zh-CN" altLang="en-US" sz="2400" b="0" spc="-50" dirty="0" smtClean="0">
                <a:latin typeface="微软雅黑" panose="020B0503020204020204" pitchFamily="34" charset="-122"/>
                <a:ea typeface="微软雅黑" panose="020B0503020204020204" pitchFamily="34" charset="-122"/>
              </a:rPr>
              <a:t>智能分析</a:t>
            </a:r>
            <a:endParaRPr lang="zh-CN" altLang="en-US" sz="2400" b="0" spc="-50"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179513" y="971808"/>
            <a:ext cx="4824536" cy="3990217"/>
          </a:xfrm>
          <a:prstGeom prst="rect">
            <a:avLst/>
          </a:prstGeom>
          <a:ln w="19050">
            <a:solidFill>
              <a:schemeClr val="tx1"/>
            </a:solidFill>
          </a:ln>
        </p:spPr>
      </p:pic>
      <p:pic>
        <p:nvPicPr>
          <p:cNvPr id="8" name="图片 7"/>
          <p:cNvPicPr>
            <a:picLocks noChangeAspect="1"/>
          </p:cNvPicPr>
          <p:nvPr/>
        </p:nvPicPr>
        <p:blipFill>
          <a:blip r:embed="rId3"/>
          <a:stretch>
            <a:fillRect/>
          </a:stretch>
        </p:blipFill>
        <p:spPr>
          <a:xfrm>
            <a:off x="4211960" y="1779662"/>
            <a:ext cx="4751024" cy="3082152"/>
          </a:xfrm>
          <a:prstGeom prst="rect">
            <a:avLst/>
          </a:prstGeom>
          <a:ln w="19050">
            <a:solidFill>
              <a:schemeClr val="tx1"/>
            </a:solidFill>
          </a:ln>
        </p:spPr>
      </p:pic>
    </p:spTree>
    <p:extLst>
      <p:ext uri="{BB962C8B-B14F-4D97-AF65-F5344CB8AC3E}">
        <p14:creationId xmlns:p14="http://schemas.microsoft.com/office/powerpoint/2010/main" val="3692972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6.</a:t>
            </a:r>
            <a:endParaRPr lang="zh-CN" altLang="en-US" sz="2400" spc="-50" dirty="0"/>
          </a:p>
        </p:txBody>
      </p:sp>
      <p:sp>
        <p:nvSpPr>
          <p:cNvPr id="13" name="文本框 12"/>
          <p:cNvSpPr txBox="1"/>
          <p:nvPr/>
        </p:nvSpPr>
        <p:spPr>
          <a:xfrm>
            <a:off x="755438" y="213755"/>
            <a:ext cx="2925897"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投稿分析</a:t>
            </a:r>
            <a:r>
              <a:rPr lang="en-US" altLang="zh-CN" sz="2400" b="0" spc="-50" dirty="0" smtClean="0">
                <a:latin typeface="微软雅黑" panose="020B0503020204020204" pitchFamily="34" charset="-122"/>
                <a:ea typeface="微软雅黑" panose="020B0503020204020204" pitchFamily="34" charset="-122"/>
              </a:rPr>
              <a:t>-</a:t>
            </a:r>
            <a:r>
              <a:rPr lang="zh-CN" altLang="en-US" sz="2400" b="0" spc="-50" dirty="0" smtClean="0">
                <a:latin typeface="微软雅黑" panose="020B0503020204020204" pitchFamily="34" charset="-122"/>
                <a:ea typeface="微软雅黑" panose="020B0503020204020204" pitchFamily="34" charset="-122"/>
              </a:rPr>
              <a:t>智能分析</a:t>
            </a:r>
            <a:endParaRPr lang="zh-CN" altLang="en-US" sz="2400" b="0" spc="-50"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3563888" y="915566"/>
            <a:ext cx="5259878" cy="2555386"/>
          </a:xfrm>
          <a:prstGeom prst="rect">
            <a:avLst/>
          </a:prstGeom>
          <a:ln w="19050">
            <a:solidFill>
              <a:schemeClr val="tx1"/>
            </a:solidFill>
          </a:ln>
        </p:spPr>
      </p:pic>
      <p:pic>
        <p:nvPicPr>
          <p:cNvPr id="15" name="图片 14"/>
          <p:cNvPicPr>
            <a:picLocks noChangeAspect="1"/>
          </p:cNvPicPr>
          <p:nvPr/>
        </p:nvPicPr>
        <p:blipFill>
          <a:blip r:embed="rId3"/>
          <a:stretch>
            <a:fillRect/>
          </a:stretch>
        </p:blipFill>
        <p:spPr>
          <a:xfrm>
            <a:off x="835525" y="2185047"/>
            <a:ext cx="5257920" cy="2571809"/>
          </a:xfrm>
          <a:prstGeom prst="rect">
            <a:avLst/>
          </a:prstGeom>
          <a:ln w="19050">
            <a:solidFill>
              <a:schemeClr val="tx1"/>
            </a:solidFill>
          </a:ln>
        </p:spPr>
      </p:pic>
    </p:spTree>
    <p:extLst>
      <p:ext uri="{BB962C8B-B14F-4D97-AF65-F5344CB8AC3E}">
        <p14:creationId xmlns:p14="http://schemas.microsoft.com/office/powerpoint/2010/main" val="810819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t="46453"/>
          <a:stretch/>
        </p:blipFill>
        <p:spPr>
          <a:xfrm>
            <a:off x="0" y="2989089"/>
            <a:ext cx="9144000" cy="2154411"/>
          </a:xfrm>
          <a:prstGeom prst="rect">
            <a:avLst/>
          </a:prstGeom>
        </p:spPr>
      </p:pic>
      <p:sp>
        <p:nvSpPr>
          <p:cNvPr id="4" name="矩形 3"/>
          <p:cNvSpPr/>
          <p:nvPr/>
        </p:nvSpPr>
        <p:spPr>
          <a:xfrm>
            <a:off x="2699792" y="1851670"/>
            <a:ext cx="3493585" cy="923330"/>
          </a:xfrm>
          <a:prstGeom prst="rect">
            <a:avLst/>
          </a:prstGeom>
          <a:noFill/>
        </p:spPr>
        <p:txBody>
          <a:bodyPr wrap="none" rtlCol="0">
            <a:spAutoFit/>
          </a:bodyPr>
          <a:lstStyle/>
          <a:p>
            <a:pPr defTabSz="685800"/>
            <a:r>
              <a:rPr lang="en-US" altLang="zh-CN" sz="5400" b="1" spc="-110" dirty="0" smtClean="0">
                <a:solidFill>
                  <a:schemeClr val="accent1">
                    <a:lumMod val="75000"/>
                  </a:schemeClr>
                </a:solidFill>
                <a:latin typeface="微软雅黑" panose="020B0503020204020204" pitchFamily="34" charset="-122"/>
                <a:ea typeface="微软雅黑" panose="020B0503020204020204" pitchFamily="34" charset="-122"/>
              </a:rPr>
              <a:t>7.</a:t>
            </a:r>
            <a:r>
              <a:rPr lang="zh-CN" altLang="en-US" sz="5400" b="1" spc="-110" dirty="0" smtClean="0">
                <a:solidFill>
                  <a:schemeClr val="accent1">
                    <a:lumMod val="75000"/>
                  </a:schemeClr>
                </a:solidFill>
                <a:latin typeface="微软雅黑" panose="020B0503020204020204" pitchFamily="34" charset="-122"/>
                <a:ea typeface="微软雅黑" panose="020B0503020204020204" pitchFamily="34" charset="-122"/>
              </a:rPr>
              <a:t>分析</a:t>
            </a:r>
            <a:r>
              <a:rPr lang="zh-CN" altLang="en-US" sz="5400" b="1" spc="-110" dirty="0">
                <a:solidFill>
                  <a:schemeClr val="accent1">
                    <a:lumMod val="75000"/>
                  </a:schemeClr>
                </a:solidFill>
                <a:latin typeface="微软雅黑" panose="020B0503020204020204" pitchFamily="34" charset="-122"/>
                <a:ea typeface="微软雅黑" panose="020B0503020204020204" pitchFamily="34" charset="-122"/>
              </a:rPr>
              <a:t>指标</a:t>
            </a:r>
          </a:p>
        </p:txBody>
      </p:sp>
      <p:sp>
        <p:nvSpPr>
          <p:cNvPr id="11" name="等腰三角形 10"/>
          <p:cNvSpPr/>
          <p:nvPr/>
        </p:nvSpPr>
        <p:spPr>
          <a:xfrm rot="5400000">
            <a:off x="-72471" y="206815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extLst>
      <p:ext uri="{BB962C8B-B14F-4D97-AF65-F5344CB8AC3E}">
        <p14:creationId xmlns:p14="http://schemas.microsoft.com/office/powerpoint/2010/main" val="2809156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7.</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分析</a:t>
            </a:r>
            <a:r>
              <a:rPr lang="zh-CN" altLang="en-US" sz="2400" b="0" spc="-50" dirty="0">
                <a:latin typeface="微软雅黑" panose="020B0503020204020204" pitchFamily="34" charset="-122"/>
                <a:ea typeface="微软雅黑" panose="020B0503020204020204" pitchFamily="34" charset="-122"/>
              </a:rPr>
              <a:t>指标</a:t>
            </a:r>
          </a:p>
        </p:txBody>
      </p:sp>
      <p:sp>
        <p:nvSpPr>
          <p:cNvPr id="10" name="矩形 9"/>
          <p:cNvSpPr>
            <a:spLocks noChangeArrowheads="1"/>
          </p:cNvSpPr>
          <p:nvPr/>
        </p:nvSpPr>
        <p:spPr bwMode="auto">
          <a:xfrm>
            <a:off x="336670" y="771550"/>
            <a:ext cx="79571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分析指标是指：将作者投稿期刊的特殊要求具体化，</a:t>
            </a:r>
            <a:r>
              <a:rPr lang="zh-CN" altLang="en-US" sz="1400" b="1" dirty="0">
                <a:solidFill>
                  <a:prstClr val="black">
                    <a:lumMod val="85000"/>
                    <a:lumOff val="15000"/>
                  </a:prstClr>
                </a:solidFill>
                <a:latin typeface="微软雅黑" panose="020B0503020204020204" pitchFamily="34" charset="-122"/>
                <a:ea typeface="微软雅黑" panose="020B0503020204020204" pitchFamily="34" charset="-122"/>
              </a:rPr>
              <a:t>开启</a:t>
            </a:r>
            <a:r>
              <a:rPr lang="zh-CN" altLang="en-US" sz="1400" b="1" dirty="0" smtClean="0">
                <a:solidFill>
                  <a:prstClr val="black">
                    <a:lumMod val="85000"/>
                    <a:lumOff val="15000"/>
                  </a:prstClr>
                </a:solidFill>
                <a:latin typeface="微软雅黑" panose="020B0503020204020204" pitchFamily="34" charset="-122"/>
                <a:ea typeface="微软雅黑" panose="020B0503020204020204" pitchFamily="34" charset="-122"/>
              </a:rPr>
              <a:t>指标和选择具体内容，以便最后分析出来的期刊结果相对满足要求。只有机构认证后的用户才可以调整指标旁的权重大小。</a:t>
            </a:r>
            <a:endParaRPr lang="en-US" altLang="zh-CN" sz="14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336670" y="1395022"/>
            <a:ext cx="8224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本机构定级期刊</a:t>
            </a:r>
            <a:r>
              <a:rPr lang="zh-CN" altLang="en-US" sz="1100" dirty="0">
                <a:solidFill>
                  <a:srgbClr val="595959"/>
                </a:solidFill>
                <a:latin typeface="微软雅黑" panose="020B0503020204020204" pitchFamily="34" charset="-122"/>
                <a:ea typeface="微软雅黑" panose="020B0503020204020204" pitchFamily="34" charset="-122"/>
              </a:rPr>
              <a:t>：根据您供职机构所要求的期刊指南和定级，选择您所需投递的期刊</a:t>
            </a:r>
            <a:r>
              <a:rPr lang="zh-CN" altLang="en-US" sz="1100" dirty="0" smtClean="0">
                <a:solidFill>
                  <a:srgbClr val="595959"/>
                </a:solidFill>
                <a:latin typeface="微软雅黑" panose="020B0503020204020204" pitchFamily="34" charset="-122"/>
                <a:ea typeface="微软雅黑" panose="020B0503020204020204" pitchFamily="34" charset="-122"/>
              </a:rPr>
              <a:t>等级</a:t>
            </a:r>
            <a:r>
              <a:rPr lang="zh-CN" altLang="en-US" sz="1100" dirty="0" smtClean="0">
                <a:solidFill>
                  <a:srgbClr val="FF0000"/>
                </a:solidFill>
                <a:latin typeface="微软雅黑" panose="020B0503020204020204" pitchFamily="34" charset="-122"/>
                <a:ea typeface="微软雅黑" panose="020B0503020204020204" pitchFamily="34" charset="-122"/>
              </a:rPr>
              <a:t>（需所在机构管理者设置定级期刊分类）</a:t>
            </a:r>
            <a:endParaRPr lang="zh-CN" altLang="en-US" sz="1100" dirty="0">
              <a:solidFill>
                <a:srgbClr val="FF0000"/>
              </a:solidFill>
              <a:latin typeface="微软雅黑" panose="020B0503020204020204" pitchFamily="34" charset="-122"/>
              <a:ea typeface="微软雅黑" panose="020B0503020204020204" pitchFamily="34" charset="-122"/>
            </a:endParaRPr>
          </a:p>
        </p:txBody>
      </p:sp>
      <p:pic>
        <p:nvPicPr>
          <p:cNvPr id="9" name="图片 8"/>
          <p:cNvPicPr/>
          <p:nvPr/>
        </p:nvPicPr>
        <p:blipFill>
          <a:blip r:embed="rId2" cstate="print"/>
          <a:stretch>
            <a:fillRect/>
          </a:stretch>
        </p:blipFill>
        <p:spPr>
          <a:xfrm>
            <a:off x="336670" y="1889681"/>
            <a:ext cx="7674750" cy="943761"/>
          </a:xfrm>
          <a:prstGeom prst="rect">
            <a:avLst/>
          </a:prstGeom>
          <a:ln>
            <a:solidFill>
              <a:schemeClr val="tx1"/>
            </a:solidFill>
          </a:ln>
        </p:spPr>
      </p:pic>
      <p:sp>
        <p:nvSpPr>
          <p:cNvPr id="12" name="矩形 11"/>
          <p:cNvSpPr>
            <a:spLocks noChangeArrowheads="1"/>
          </p:cNvSpPr>
          <p:nvPr/>
        </p:nvSpPr>
        <p:spPr bwMode="auto">
          <a:xfrm>
            <a:off x="336670" y="2821201"/>
            <a:ext cx="8224265" cy="37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分析权重</a:t>
            </a:r>
            <a:r>
              <a:rPr lang="zh-CN" altLang="en-US" sz="1100" dirty="0">
                <a:solidFill>
                  <a:srgbClr val="595959"/>
                </a:solidFill>
                <a:latin typeface="微软雅黑" panose="020B0503020204020204" pitchFamily="34" charset="-122"/>
                <a:ea typeface="微软雅黑" panose="020B0503020204020204" pitchFamily="34" charset="-122"/>
              </a:rPr>
              <a:t>：分析权重将影响最后推荐期刊的排序结果，推荐期刊将按照您所打开的指标和权重大小来最终计算匹配度</a:t>
            </a:r>
            <a:r>
              <a:rPr lang="zh-CN" altLang="en-US" sz="1100" dirty="0" smtClean="0">
                <a:solidFill>
                  <a:srgbClr val="595959"/>
                </a:solidFill>
                <a:latin typeface="微软雅黑" panose="020B0503020204020204" pitchFamily="34" charset="-122"/>
                <a:ea typeface="微软雅黑" panose="020B0503020204020204" pitchFamily="34" charset="-122"/>
              </a:rPr>
              <a:t>。</a:t>
            </a:r>
            <a:endParaRPr lang="zh-CN" altLang="en-US" sz="1100" dirty="0">
              <a:solidFill>
                <a:srgbClr val="FF0000"/>
              </a:solidFill>
              <a:latin typeface="微软雅黑" panose="020B0503020204020204" pitchFamily="34" charset="-122"/>
              <a:ea typeface="微软雅黑" panose="020B0503020204020204" pitchFamily="34" charset="-122"/>
            </a:endParaRPr>
          </a:p>
        </p:txBody>
      </p:sp>
      <p:pic>
        <p:nvPicPr>
          <p:cNvPr id="13" name="图片 12"/>
          <p:cNvPicPr/>
          <p:nvPr/>
        </p:nvPicPr>
        <p:blipFill>
          <a:blip r:embed="rId3" cstate="print"/>
          <a:stretch>
            <a:fillRect/>
          </a:stretch>
        </p:blipFill>
        <p:spPr>
          <a:xfrm>
            <a:off x="395928" y="3277062"/>
            <a:ext cx="2931160" cy="1736725"/>
          </a:xfrm>
          <a:prstGeom prst="rect">
            <a:avLst/>
          </a:prstGeom>
          <a:ln>
            <a:solidFill>
              <a:schemeClr val="tx1"/>
            </a:solidFill>
          </a:ln>
        </p:spPr>
      </p:pic>
      <p:pic>
        <p:nvPicPr>
          <p:cNvPr id="14" name="图片 13"/>
          <p:cNvPicPr/>
          <p:nvPr/>
        </p:nvPicPr>
        <p:blipFill>
          <a:blip r:embed="rId4" cstate="print"/>
          <a:stretch>
            <a:fillRect/>
          </a:stretch>
        </p:blipFill>
        <p:spPr>
          <a:xfrm>
            <a:off x="3779912" y="3277062"/>
            <a:ext cx="2564135" cy="1779025"/>
          </a:xfrm>
          <a:prstGeom prst="rect">
            <a:avLst/>
          </a:prstGeom>
          <a:ln>
            <a:solidFill>
              <a:schemeClr val="tx1"/>
            </a:solidFill>
          </a:ln>
        </p:spPr>
      </p:pic>
    </p:spTree>
    <p:extLst>
      <p:ext uri="{BB962C8B-B14F-4D97-AF65-F5344CB8AC3E}">
        <p14:creationId xmlns:p14="http://schemas.microsoft.com/office/powerpoint/2010/main" val="1750895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7.</a:t>
            </a:r>
            <a:endParaRPr lang="zh-CN" altLang="en-US" sz="2400" spc="-50" dirty="0"/>
          </a:p>
        </p:txBody>
      </p:sp>
      <p:sp>
        <p:nvSpPr>
          <p:cNvPr id="13" name="文本框 12"/>
          <p:cNvSpPr txBox="1"/>
          <p:nvPr/>
        </p:nvSpPr>
        <p:spPr>
          <a:xfrm>
            <a:off x="755438" y="213755"/>
            <a:ext cx="2925897"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分析指标</a:t>
            </a:r>
            <a:endParaRPr lang="zh-CN" altLang="en-US" sz="2400" b="0" spc="-50" dirty="0">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336670" y="843558"/>
            <a:ext cx="8224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所属学科</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zh-CN" altLang="en-US" sz="1100" dirty="0">
                <a:solidFill>
                  <a:srgbClr val="595959"/>
                </a:solidFill>
                <a:latin typeface="微软雅黑" panose="020B0503020204020204" pitchFamily="34" charset="-122"/>
                <a:ea typeface="微软雅黑" panose="020B0503020204020204" pitchFamily="34" charset="-122"/>
              </a:rPr>
              <a:t>选</a:t>
            </a:r>
            <a:r>
              <a:rPr lang="zh-CN" altLang="en-US" sz="1100" dirty="0" smtClean="0">
                <a:solidFill>
                  <a:srgbClr val="595959"/>
                </a:solidFill>
                <a:latin typeface="微软雅黑" panose="020B0503020204020204" pitchFamily="34" charset="-122"/>
                <a:ea typeface="微软雅黑" panose="020B0503020204020204" pitchFamily="34" charset="-122"/>
              </a:rPr>
              <a:t>择所投论文的学科。打开该指标后，系统将对所选学科下的期刊作为分析指标之一。</a:t>
            </a:r>
            <a:endParaRPr lang="zh-CN" altLang="en-US" sz="1100" dirty="0">
              <a:solidFill>
                <a:srgbClr val="FF0000"/>
              </a:solidFill>
              <a:latin typeface="微软雅黑" panose="020B0503020204020204" pitchFamily="34" charset="-122"/>
              <a:ea typeface="微软雅黑" panose="020B0503020204020204" pitchFamily="34" charset="-122"/>
            </a:endParaRPr>
          </a:p>
        </p:txBody>
      </p:sp>
      <p:pic>
        <p:nvPicPr>
          <p:cNvPr id="8194" name="Picture 2"/>
          <p:cNvPicPr>
            <a:picLocks noChangeAspect="1" noChangeArrowheads="1"/>
          </p:cNvPicPr>
          <p:nvPr/>
        </p:nvPicPr>
        <p:blipFill>
          <a:blip r:embed="rId2" cstate="print"/>
          <a:srcRect/>
          <a:stretch>
            <a:fillRect/>
          </a:stretch>
        </p:blipFill>
        <p:spPr bwMode="auto">
          <a:xfrm>
            <a:off x="323528" y="1275606"/>
            <a:ext cx="8007698" cy="1008112"/>
          </a:xfrm>
          <a:prstGeom prst="rect">
            <a:avLst/>
          </a:prstGeom>
          <a:noFill/>
          <a:ln w="9525">
            <a:solidFill>
              <a:schemeClr val="tx1"/>
            </a:solidFill>
            <a:miter lim="800000"/>
            <a:headEnd/>
            <a:tailEnd/>
          </a:ln>
        </p:spPr>
      </p:pic>
      <p:sp>
        <p:nvSpPr>
          <p:cNvPr id="10" name="矩形 9"/>
          <p:cNvSpPr>
            <a:spLocks noChangeArrowheads="1"/>
          </p:cNvSpPr>
          <p:nvPr/>
        </p:nvSpPr>
        <p:spPr bwMode="auto">
          <a:xfrm>
            <a:off x="395536" y="2355726"/>
            <a:ext cx="822426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发文记录</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zh-CN" altLang="en-US" sz="1100" dirty="0">
                <a:solidFill>
                  <a:srgbClr val="595959"/>
                </a:solidFill>
                <a:latin typeface="微软雅黑" panose="020B0503020204020204" pitchFamily="34" charset="-122"/>
                <a:ea typeface="微软雅黑" panose="020B0503020204020204" pitchFamily="34" charset="-122"/>
              </a:rPr>
              <a:t>选择您</a:t>
            </a:r>
            <a:r>
              <a:rPr lang="zh-CN" altLang="en-US" sz="1100" dirty="0" smtClean="0">
                <a:solidFill>
                  <a:srgbClr val="595959"/>
                </a:solidFill>
                <a:latin typeface="微软雅黑" panose="020B0503020204020204" pitchFamily="34" charset="-122"/>
                <a:ea typeface="微软雅黑" panose="020B0503020204020204" pitchFamily="34" charset="-122"/>
              </a:rPr>
              <a:t>所在的学科。</a:t>
            </a:r>
            <a:r>
              <a:rPr lang="zh-CN" altLang="en-US" sz="1100" dirty="0">
                <a:solidFill>
                  <a:srgbClr val="595959"/>
                </a:solidFill>
                <a:latin typeface="微软雅黑" panose="020B0503020204020204" pitchFamily="34" charset="-122"/>
                <a:ea typeface="微软雅黑" panose="020B0503020204020204" pitchFamily="34" charset="-122"/>
              </a:rPr>
              <a:t>可将选投期刊是否收录过您供职机构的论文作为筛选指标，也可将选投期刊是否收录过您的论文作为筛选指标（是否收录本人发文需要在个人中心</a:t>
            </a:r>
            <a:r>
              <a:rPr lang="en-US" altLang="zh-CN" sz="1100" dirty="0">
                <a:solidFill>
                  <a:srgbClr val="595959"/>
                </a:solidFill>
                <a:latin typeface="微软雅黑" panose="020B0503020204020204" pitchFamily="34" charset="-122"/>
                <a:ea typeface="微软雅黑" panose="020B0503020204020204" pitchFamily="34" charset="-122"/>
              </a:rPr>
              <a:t>-</a:t>
            </a:r>
            <a:r>
              <a:rPr lang="zh-CN" altLang="en-US" sz="1100" dirty="0">
                <a:solidFill>
                  <a:srgbClr val="595959"/>
                </a:solidFill>
                <a:latin typeface="微软雅黑" panose="020B0503020204020204" pitchFamily="34" charset="-122"/>
                <a:ea typeface="微软雅黑" panose="020B0503020204020204" pitchFamily="34" charset="-122"/>
              </a:rPr>
              <a:t>投稿记录里添加稿件后，才能作为判定标准）</a:t>
            </a:r>
            <a:endParaRPr lang="zh-CN" altLang="en-US" sz="1100" dirty="0">
              <a:solidFill>
                <a:srgbClr val="FF0000"/>
              </a:solidFill>
              <a:latin typeface="微软雅黑" panose="020B0503020204020204" pitchFamily="34" charset="-122"/>
              <a:ea typeface="微软雅黑" panose="020B0503020204020204" pitchFamily="34" charset="-122"/>
            </a:endParaRPr>
          </a:p>
        </p:txBody>
      </p:sp>
      <p:pic>
        <p:nvPicPr>
          <p:cNvPr id="14" name="Picture 2"/>
          <p:cNvPicPr>
            <a:picLocks noChangeAspect="1" noChangeArrowheads="1"/>
          </p:cNvPicPr>
          <p:nvPr/>
        </p:nvPicPr>
        <p:blipFill>
          <a:blip r:embed="rId3" cstate="print"/>
          <a:srcRect/>
          <a:stretch>
            <a:fillRect/>
          </a:stretch>
        </p:blipFill>
        <p:spPr bwMode="auto">
          <a:xfrm>
            <a:off x="395536" y="3219822"/>
            <a:ext cx="6646218" cy="167056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0384475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7.</a:t>
            </a:r>
            <a:endParaRPr lang="zh-CN" altLang="en-US" sz="2400" spc="-50" dirty="0"/>
          </a:p>
        </p:txBody>
      </p:sp>
      <p:sp>
        <p:nvSpPr>
          <p:cNvPr id="13" name="文本框 12"/>
          <p:cNvSpPr txBox="1"/>
          <p:nvPr/>
        </p:nvSpPr>
        <p:spPr>
          <a:xfrm>
            <a:off x="755438" y="213755"/>
            <a:ext cx="2925897"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分析指标</a:t>
            </a:r>
            <a:endParaRPr lang="zh-CN" altLang="en-US" sz="2400" b="0" spc="-50" dirty="0">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336670" y="843558"/>
            <a:ext cx="8224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核心评价指标</a:t>
            </a:r>
            <a:r>
              <a:rPr lang="zh-CN" altLang="en-US" sz="1100" dirty="0">
                <a:solidFill>
                  <a:srgbClr val="595959"/>
                </a:solidFill>
                <a:latin typeface="微软雅黑" panose="020B0503020204020204" pitchFamily="34" charset="-122"/>
                <a:ea typeface="微软雅黑" panose="020B0503020204020204" pitchFamily="34" charset="-122"/>
              </a:rPr>
              <a:t>：设定中文核心期刊的主流评价指标要</a:t>
            </a:r>
            <a:r>
              <a:rPr lang="zh-CN" altLang="en-US" sz="1100" dirty="0" smtClean="0">
                <a:solidFill>
                  <a:srgbClr val="595959"/>
                </a:solidFill>
                <a:latin typeface="微软雅黑" panose="020B0503020204020204" pitchFamily="34" charset="-122"/>
                <a:ea typeface="微软雅黑" panose="020B0503020204020204" pitchFamily="34" charset="-122"/>
              </a:rPr>
              <a:t>求（</a:t>
            </a:r>
            <a:r>
              <a:rPr lang="zh-CN" altLang="en-US" sz="1100" dirty="0" smtClean="0">
                <a:solidFill>
                  <a:srgbClr val="FF0000"/>
                </a:solidFill>
                <a:latin typeface="微软雅黑" panose="020B0503020204020204" pitchFamily="34" charset="-122"/>
                <a:ea typeface="微软雅黑" panose="020B0503020204020204" pitchFamily="34" charset="-122"/>
              </a:rPr>
              <a:t>仅投中文期刊有</a:t>
            </a:r>
            <a:r>
              <a:rPr lang="zh-CN" altLang="en-US" sz="1100" dirty="0" smtClean="0">
                <a:solidFill>
                  <a:srgbClr val="595959"/>
                </a:solidFill>
                <a:latin typeface="微软雅黑" panose="020B0503020204020204" pitchFamily="34" charset="-122"/>
                <a:ea typeface="微软雅黑" panose="020B0503020204020204" pitchFamily="34" charset="-122"/>
              </a:rPr>
              <a:t>）</a:t>
            </a:r>
            <a:endParaRPr lang="zh-CN" altLang="en-US" sz="1100" dirty="0">
              <a:solidFill>
                <a:srgbClr val="FF0000"/>
              </a:solidFill>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467544" y="2643758"/>
            <a:ext cx="8224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卓越行动计划期刊评级</a:t>
            </a:r>
            <a:r>
              <a:rPr lang="zh-CN" altLang="en-US" sz="1100" dirty="0" smtClean="0">
                <a:solidFill>
                  <a:srgbClr val="595959"/>
                </a:solidFill>
                <a:latin typeface="微软雅黑" panose="020B0503020204020204" pitchFamily="34" charset="-122"/>
                <a:ea typeface="微软雅黑" panose="020B0503020204020204" pitchFamily="34" charset="-122"/>
              </a:rPr>
              <a:t>：选择卓越行动计划入选的期刊为投稿目标</a:t>
            </a:r>
            <a:endParaRPr lang="zh-CN" altLang="en-US" sz="1100" dirty="0">
              <a:solidFill>
                <a:srgbClr val="FF0000"/>
              </a:solidFill>
              <a:latin typeface="微软雅黑" panose="020B0503020204020204" pitchFamily="34" charset="-122"/>
              <a:ea typeface="微软雅黑" panose="020B0503020204020204" pitchFamily="34" charset="-122"/>
            </a:endParaRPr>
          </a:p>
        </p:txBody>
      </p:sp>
      <p:pic>
        <p:nvPicPr>
          <p:cNvPr id="9218" name="Picture 2"/>
          <p:cNvPicPr>
            <a:picLocks noChangeAspect="1" noChangeArrowheads="1"/>
          </p:cNvPicPr>
          <p:nvPr/>
        </p:nvPicPr>
        <p:blipFill>
          <a:blip r:embed="rId2" cstate="print"/>
          <a:srcRect/>
          <a:stretch>
            <a:fillRect/>
          </a:stretch>
        </p:blipFill>
        <p:spPr bwMode="auto">
          <a:xfrm>
            <a:off x="467544" y="1275606"/>
            <a:ext cx="7235440" cy="1008112"/>
          </a:xfrm>
          <a:prstGeom prst="rect">
            <a:avLst/>
          </a:prstGeom>
          <a:noFill/>
          <a:ln w="9525">
            <a:solidFill>
              <a:schemeClr val="tx1"/>
            </a:solid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95536" y="3219822"/>
            <a:ext cx="8099413" cy="88370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54758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矩形 22"/>
          <p:cNvSpPr>
            <a:spLocks noChangeArrowheads="1"/>
          </p:cNvSpPr>
          <p:nvPr/>
        </p:nvSpPr>
        <p:spPr bwMode="auto">
          <a:xfrm>
            <a:off x="622140" y="793962"/>
            <a:ext cx="7187658" cy="31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访问平台后，点击右上角的注册按钮，在弹出的页面里选择“常规注册”。</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a:t>1.</a:t>
            </a:r>
            <a:endParaRPr lang="zh-CN" altLang="en-US" sz="2400" spc="-50" dirty="0"/>
          </a:p>
        </p:txBody>
      </p:sp>
      <p:sp>
        <p:nvSpPr>
          <p:cNvPr id="50" name="文本框 49"/>
          <p:cNvSpPr txBox="1"/>
          <p:nvPr/>
        </p:nvSpPr>
        <p:spPr>
          <a:xfrm>
            <a:off x="755438" y="213755"/>
            <a:ext cx="2520418"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spc="-50" dirty="0"/>
              <a:t>平台注册与认证</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923678"/>
            <a:ext cx="3882699" cy="2276245"/>
          </a:xfrm>
          <a:prstGeom prst="rect">
            <a:avLst/>
          </a:prstGeom>
          <a:ln>
            <a:solidFill>
              <a:schemeClr val="accent1"/>
            </a:solidFill>
          </a:ln>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923678"/>
            <a:ext cx="4670471" cy="2787774"/>
          </a:xfrm>
          <a:prstGeom prst="rect">
            <a:avLst/>
          </a:prstGeom>
          <a:ln>
            <a:solidFill>
              <a:schemeClr val="accent1"/>
            </a:solidFill>
          </a:ln>
        </p:spPr>
      </p:pic>
    </p:spTree>
    <p:extLst>
      <p:ext uri="{BB962C8B-B14F-4D97-AF65-F5344CB8AC3E}">
        <p14:creationId xmlns:p14="http://schemas.microsoft.com/office/powerpoint/2010/main" val="2268557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7.</a:t>
            </a:r>
            <a:endParaRPr lang="zh-CN" altLang="en-US" sz="2400" spc="-50" dirty="0"/>
          </a:p>
        </p:txBody>
      </p:sp>
      <p:sp>
        <p:nvSpPr>
          <p:cNvPr id="13" name="文本框 12"/>
          <p:cNvSpPr txBox="1"/>
          <p:nvPr/>
        </p:nvSpPr>
        <p:spPr>
          <a:xfrm>
            <a:off x="755438" y="213755"/>
            <a:ext cx="2925897"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分析指标</a:t>
            </a:r>
            <a:endParaRPr lang="zh-CN" altLang="en-US" sz="2400" b="0" spc="-50" dirty="0">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467544" y="843558"/>
            <a:ext cx="2579146" cy="105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影响因子（中文）：</a:t>
            </a:r>
            <a:r>
              <a:rPr lang="zh-CN" altLang="en-US" sz="1100" dirty="0" smtClean="0">
                <a:solidFill>
                  <a:srgbClr val="595959"/>
                </a:solidFill>
                <a:latin typeface="微软雅黑" panose="020B0503020204020204" pitchFamily="34" charset="-122"/>
                <a:ea typeface="微软雅黑" panose="020B0503020204020204" pitchFamily="34" charset="-122"/>
              </a:rPr>
              <a:t>选择投中文期刊时，影响因子指标是以国内数据库的评价标准作为筛选条件</a:t>
            </a:r>
            <a:endParaRPr lang="zh-CN" altLang="en-US" sz="1100" dirty="0">
              <a:solidFill>
                <a:srgbClr val="FF0000"/>
              </a:solidFill>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395536" y="2787774"/>
            <a:ext cx="8224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影响因子（英文）：</a:t>
            </a:r>
            <a:r>
              <a:rPr lang="zh-CN" altLang="en-US" sz="1100" dirty="0" smtClean="0">
                <a:solidFill>
                  <a:srgbClr val="595959"/>
                </a:solidFill>
                <a:latin typeface="微软雅黑" panose="020B0503020204020204" pitchFamily="34" charset="-122"/>
                <a:ea typeface="微软雅黑" panose="020B0503020204020204" pitchFamily="34" charset="-122"/>
              </a:rPr>
              <a:t>选择投英文期刊时，是</a:t>
            </a:r>
            <a:r>
              <a:rPr lang="en-US" altLang="zh-CN" sz="1100" dirty="0" smtClean="0">
                <a:solidFill>
                  <a:srgbClr val="595959"/>
                </a:solidFill>
                <a:latin typeface="微软雅黑" panose="020B0503020204020204" pitchFamily="34" charset="-122"/>
                <a:ea typeface="微软雅黑" panose="020B0503020204020204" pitchFamily="34" charset="-122"/>
              </a:rPr>
              <a:t>JCR</a:t>
            </a:r>
            <a:r>
              <a:rPr lang="zh-CN" altLang="en-US" sz="1100" dirty="0">
                <a:solidFill>
                  <a:srgbClr val="595959"/>
                </a:solidFill>
                <a:latin typeface="微软雅黑" panose="020B0503020204020204" pitchFamily="34" charset="-122"/>
                <a:ea typeface="微软雅黑" panose="020B0503020204020204" pitchFamily="34" charset="-122"/>
              </a:rPr>
              <a:t>影响因子（</a:t>
            </a:r>
            <a:r>
              <a:rPr lang="en-US" altLang="zh-CN" sz="1100" dirty="0">
                <a:solidFill>
                  <a:srgbClr val="595959"/>
                </a:solidFill>
                <a:latin typeface="微软雅黑" panose="020B0503020204020204" pitchFamily="34" charset="-122"/>
                <a:ea typeface="微软雅黑" panose="020B0503020204020204" pitchFamily="34" charset="-122"/>
              </a:rPr>
              <a:t>IF</a:t>
            </a:r>
            <a:r>
              <a:rPr lang="zh-CN" altLang="en-US" sz="1100" dirty="0">
                <a:solidFill>
                  <a:srgbClr val="595959"/>
                </a:solidFill>
                <a:latin typeface="微软雅黑" panose="020B0503020204020204" pitchFamily="34" charset="-122"/>
                <a:ea typeface="微软雅黑" panose="020B0503020204020204" pitchFamily="34" charset="-122"/>
              </a:rPr>
              <a:t>）和</a:t>
            </a:r>
            <a:r>
              <a:rPr lang="en-US" altLang="zh-CN" sz="1100" dirty="0">
                <a:solidFill>
                  <a:srgbClr val="595959"/>
                </a:solidFill>
                <a:latin typeface="微软雅黑" panose="020B0503020204020204" pitchFamily="34" charset="-122"/>
                <a:ea typeface="微软雅黑" panose="020B0503020204020204" pitchFamily="34" charset="-122"/>
              </a:rPr>
              <a:t>SJR</a:t>
            </a:r>
            <a:r>
              <a:rPr lang="zh-CN" altLang="en-US" sz="1100" dirty="0">
                <a:solidFill>
                  <a:srgbClr val="595959"/>
                </a:solidFill>
                <a:latin typeface="微软雅黑" panose="020B0503020204020204" pitchFamily="34" charset="-122"/>
                <a:ea typeface="微软雅黑" panose="020B0503020204020204" pitchFamily="34" charset="-122"/>
              </a:rPr>
              <a:t>影响因子（</a:t>
            </a:r>
            <a:r>
              <a:rPr lang="en-US" altLang="zh-CN" sz="1100" dirty="0" err="1">
                <a:solidFill>
                  <a:srgbClr val="595959"/>
                </a:solidFill>
                <a:latin typeface="微软雅黑" panose="020B0503020204020204" pitchFamily="34" charset="-122"/>
                <a:ea typeface="微软雅黑" panose="020B0503020204020204" pitchFamily="34" charset="-122"/>
              </a:rPr>
              <a:t>CiteScore</a:t>
            </a:r>
            <a:r>
              <a:rPr lang="zh-CN" altLang="en-US" sz="1100" dirty="0">
                <a:solidFill>
                  <a:srgbClr val="595959"/>
                </a:solidFill>
                <a:latin typeface="微软雅黑" panose="020B0503020204020204" pitchFamily="34" charset="-122"/>
                <a:ea typeface="微软雅黑" panose="020B0503020204020204" pitchFamily="34" charset="-122"/>
              </a:rPr>
              <a:t>）的大小与范围作为筛选标准</a:t>
            </a:r>
            <a:endParaRPr lang="zh-CN" altLang="en-US" sz="1100" dirty="0">
              <a:solidFill>
                <a:srgbClr val="FF0000"/>
              </a:solidFill>
              <a:latin typeface="微软雅黑" panose="020B0503020204020204" pitchFamily="34" charset="-122"/>
              <a:ea typeface="微软雅黑" panose="020B0503020204020204" pitchFamily="34" charset="-122"/>
            </a:endParaRPr>
          </a:p>
        </p:txBody>
      </p:sp>
      <p:pic>
        <p:nvPicPr>
          <p:cNvPr id="10242" name="Picture 2"/>
          <p:cNvPicPr>
            <a:picLocks noChangeAspect="1" noChangeArrowheads="1"/>
          </p:cNvPicPr>
          <p:nvPr/>
        </p:nvPicPr>
        <p:blipFill>
          <a:blip r:embed="rId2" cstate="print"/>
          <a:srcRect/>
          <a:stretch>
            <a:fillRect/>
          </a:stretch>
        </p:blipFill>
        <p:spPr bwMode="auto">
          <a:xfrm>
            <a:off x="3563888" y="555526"/>
            <a:ext cx="4766846" cy="2160240"/>
          </a:xfrm>
          <a:prstGeom prst="rect">
            <a:avLst/>
          </a:prstGeom>
          <a:noFill/>
          <a:ln w="9525">
            <a:solidFill>
              <a:schemeClr val="tx1"/>
            </a:solid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971600" y="3291830"/>
            <a:ext cx="6057900" cy="1481906"/>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547584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7.</a:t>
            </a:r>
            <a:endParaRPr lang="zh-CN" altLang="en-US" sz="2400" spc="-50" dirty="0"/>
          </a:p>
        </p:txBody>
      </p:sp>
      <p:sp>
        <p:nvSpPr>
          <p:cNvPr id="13" name="文本框 12"/>
          <p:cNvSpPr txBox="1"/>
          <p:nvPr/>
        </p:nvSpPr>
        <p:spPr>
          <a:xfrm>
            <a:off x="755438" y="213755"/>
            <a:ext cx="2925897"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分析指标</a:t>
            </a:r>
            <a:endParaRPr lang="zh-CN" altLang="en-US" sz="2400" b="0" spc="-50" dirty="0">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336670" y="843558"/>
            <a:ext cx="8224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期刊分区指标</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zh-CN" altLang="en-US" sz="1100" dirty="0">
                <a:solidFill>
                  <a:srgbClr val="595959"/>
                </a:solidFill>
                <a:latin typeface="微软雅黑" panose="020B0503020204020204" pitchFamily="34" charset="-122"/>
                <a:ea typeface="微软雅黑" panose="020B0503020204020204" pitchFamily="34" charset="-122"/>
              </a:rPr>
              <a:t>设定选投期刊的中科院分区、</a:t>
            </a:r>
            <a:r>
              <a:rPr lang="en-US" altLang="zh-CN" sz="1100" dirty="0">
                <a:solidFill>
                  <a:srgbClr val="595959"/>
                </a:solidFill>
                <a:latin typeface="微软雅黑" panose="020B0503020204020204" pitchFamily="34" charset="-122"/>
                <a:ea typeface="微软雅黑" panose="020B0503020204020204" pitchFamily="34" charset="-122"/>
              </a:rPr>
              <a:t>JCR</a:t>
            </a:r>
            <a:r>
              <a:rPr lang="zh-CN" altLang="en-US" sz="1100" dirty="0">
                <a:solidFill>
                  <a:srgbClr val="595959"/>
                </a:solidFill>
                <a:latin typeface="微软雅黑" panose="020B0503020204020204" pitchFamily="34" charset="-122"/>
                <a:ea typeface="微软雅黑" panose="020B0503020204020204" pitchFamily="34" charset="-122"/>
              </a:rPr>
              <a:t>分区、</a:t>
            </a:r>
            <a:r>
              <a:rPr lang="en-US" altLang="zh-CN" sz="1100" dirty="0">
                <a:solidFill>
                  <a:srgbClr val="595959"/>
                </a:solidFill>
                <a:latin typeface="微软雅黑" panose="020B0503020204020204" pitchFamily="34" charset="-122"/>
                <a:ea typeface="微软雅黑" panose="020B0503020204020204" pitchFamily="34" charset="-122"/>
              </a:rPr>
              <a:t>SJR</a:t>
            </a:r>
            <a:r>
              <a:rPr lang="zh-CN" altLang="en-US" sz="1100" dirty="0">
                <a:solidFill>
                  <a:srgbClr val="595959"/>
                </a:solidFill>
                <a:latin typeface="微软雅黑" panose="020B0503020204020204" pitchFamily="34" charset="-122"/>
                <a:ea typeface="微软雅黑" panose="020B0503020204020204" pitchFamily="34" charset="-122"/>
              </a:rPr>
              <a:t>分区的区间作为筛选标</a:t>
            </a:r>
            <a:r>
              <a:rPr lang="zh-CN" altLang="en-US" sz="1100" dirty="0" smtClean="0">
                <a:solidFill>
                  <a:srgbClr val="595959"/>
                </a:solidFill>
                <a:latin typeface="微软雅黑" panose="020B0503020204020204" pitchFamily="34" charset="-122"/>
                <a:ea typeface="微软雅黑" panose="020B0503020204020204" pitchFamily="34" charset="-122"/>
              </a:rPr>
              <a:t>准（</a:t>
            </a:r>
            <a:r>
              <a:rPr lang="zh-CN" altLang="en-US" sz="1100" dirty="0" smtClean="0">
                <a:solidFill>
                  <a:srgbClr val="FF0000"/>
                </a:solidFill>
                <a:latin typeface="微软雅黑" panose="020B0503020204020204" pitchFamily="34" charset="-122"/>
                <a:ea typeface="微软雅黑" panose="020B0503020204020204" pitchFamily="34" charset="-122"/>
              </a:rPr>
              <a:t>仅投英文期刊有</a:t>
            </a:r>
            <a:r>
              <a:rPr lang="zh-CN" altLang="en-US" sz="1100" dirty="0" smtClean="0">
                <a:solidFill>
                  <a:srgbClr val="595959"/>
                </a:solidFill>
                <a:latin typeface="微软雅黑" panose="020B0503020204020204" pitchFamily="34" charset="-122"/>
                <a:ea typeface="微软雅黑" panose="020B0503020204020204" pitchFamily="34" charset="-122"/>
              </a:rPr>
              <a:t>）</a:t>
            </a:r>
            <a:endParaRPr lang="zh-CN" altLang="en-US" sz="1100" dirty="0">
              <a:solidFill>
                <a:srgbClr val="FF0000"/>
              </a:solidFill>
              <a:latin typeface="微软雅黑" panose="020B0503020204020204" pitchFamily="34" charset="-122"/>
              <a:ea typeface="微软雅黑" panose="020B0503020204020204" pitchFamily="34" charset="-122"/>
            </a:endParaRPr>
          </a:p>
        </p:txBody>
      </p:sp>
      <p:pic>
        <p:nvPicPr>
          <p:cNvPr id="11266" name="Picture 2"/>
          <p:cNvPicPr>
            <a:picLocks noChangeAspect="1" noChangeArrowheads="1"/>
          </p:cNvPicPr>
          <p:nvPr/>
        </p:nvPicPr>
        <p:blipFill>
          <a:blip r:embed="rId2" cstate="print"/>
          <a:srcRect/>
          <a:stretch>
            <a:fillRect/>
          </a:stretch>
        </p:blipFill>
        <p:spPr bwMode="auto">
          <a:xfrm>
            <a:off x="467544" y="1491630"/>
            <a:ext cx="7556798" cy="267105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2796335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7.</a:t>
            </a:r>
            <a:endParaRPr lang="zh-CN" altLang="en-US" sz="2400" spc="-50" dirty="0"/>
          </a:p>
        </p:txBody>
      </p:sp>
      <p:sp>
        <p:nvSpPr>
          <p:cNvPr id="13" name="文本框 12"/>
          <p:cNvSpPr txBox="1"/>
          <p:nvPr/>
        </p:nvSpPr>
        <p:spPr>
          <a:xfrm>
            <a:off x="755438" y="213755"/>
            <a:ext cx="2925897"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分析指标</a:t>
            </a:r>
            <a:endParaRPr lang="zh-CN" altLang="en-US" sz="2400" b="0" spc="-50" dirty="0">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344555" y="713167"/>
            <a:ext cx="7503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smtClean="0">
                <a:solidFill>
                  <a:srgbClr val="595959"/>
                </a:solidFill>
                <a:latin typeface="微软雅黑" panose="020B0503020204020204" pitchFamily="34" charset="-122"/>
                <a:ea typeface="微软雅黑" panose="020B0503020204020204" pitchFamily="34" charset="-122"/>
              </a:rPr>
              <a:t>收录数据库</a:t>
            </a:r>
            <a:r>
              <a:rPr lang="zh-CN" altLang="en-US" sz="1100" dirty="0">
                <a:solidFill>
                  <a:srgbClr val="595959"/>
                </a:solidFill>
                <a:latin typeface="微软雅黑" panose="020B0503020204020204" pitchFamily="34" charset="-122"/>
                <a:ea typeface="微软雅黑" panose="020B0503020204020204" pitchFamily="34" charset="-122"/>
              </a:rPr>
              <a:t>：勾选拟投期刊是否被某些特定数据库收录</a:t>
            </a:r>
            <a:endParaRPr lang="zh-CN" altLang="en-US" sz="1100" dirty="0">
              <a:solidFill>
                <a:srgbClr val="FF0000"/>
              </a:solidFill>
              <a:latin typeface="微软雅黑" panose="020B0503020204020204" pitchFamily="34" charset="-122"/>
              <a:ea typeface="微软雅黑" panose="020B0503020204020204" pitchFamily="34" charset="-122"/>
            </a:endParaRPr>
          </a:p>
        </p:txBody>
      </p:sp>
      <p:pic>
        <p:nvPicPr>
          <p:cNvPr id="12290" name="Picture 2"/>
          <p:cNvPicPr>
            <a:picLocks noChangeAspect="1" noChangeArrowheads="1"/>
          </p:cNvPicPr>
          <p:nvPr/>
        </p:nvPicPr>
        <p:blipFill>
          <a:blip r:embed="rId2" cstate="print"/>
          <a:srcRect/>
          <a:stretch>
            <a:fillRect/>
          </a:stretch>
        </p:blipFill>
        <p:spPr bwMode="auto">
          <a:xfrm>
            <a:off x="827584" y="1131590"/>
            <a:ext cx="5473453" cy="377761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1972217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12" name="文本框 11"/>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7.</a:t>
            </a:r>
            <a:endParaRPr lang="zh-CN" altLang="en-US" sz="2400" spc="-50" dirty="0"/>
          </a:p>
        </p:txBody>
      </p:sp>
      <p:sp>
        <p:nvSpPr>
          <p:cNvPr id="13" name="文本框 12"/>
          <p:cNvSpPr txBox="1"/>
          <p:nvPr/>
        </p:nvSpPr>
        <p:spPr>
          <a:xfrm>
            <a:off x="755438" y="213755"/>
            <a:ext cx="2925897"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b="0" spc="-50" dirty="0" smtClean="0">
                <a:latin typeface="微软雅黑" panose="020B0503020204020204" pitchFamily="34" charset="-122"/>
                <a:ea typeface="微软雅黑" panose="020B0503020204020204" pitchFamily="34" charset="-122"/>
              </a:rPr>
              <a:t>分析指标</a:t>
            </a:r>
            <a:endParaRPr lang="zh-CN" altLang="en-US" sz="2400" b="0" spc="-50" dirty="0">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336670" y="699542"/>
            <a:ext cx="8224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sz="1100" b="1" dirty="0">
                <a:solidFill>
                  <a:srgbClr val="595959"/>
                </a:solidFill>
                <a:latin typeface="微软雅黑" panose="020B0503020204020204" pitchFamily="34" charset="-122"/>
                <a:ea typeface="微软雅黑" panose="020B0503020204020204" pitchFamily="34" charset="-122"/>
              </a:rPr>
              <a:t>参考文献分析</a:t>
            </a:r>
            <a:r>
              <a:rPr lang="zh-CN" altLang="en-US" sz="1100" dirty="0">
                <a:solidFill>
                  <a:srgbClr val="595959"/>
                </a:solidFill>
                <a:latin typeface="微软雅黑" panose="020B0503020204020204" pitchFamily="34" charset="-122"/>
                <a:ea typeface="微软雅黑" panose="020B0503020204020204" pitchFamily="34" charset="-122"/>
              </a:rPr>
              <a:t>：搜索并添加您稿件的参考文献（最多</a:t>
            </a:r>
            <a:r>
              <a:rPr lang="en-US" altLang="zh-CN" sz="1100" dirty="0">
                <a:solidFill>
                  <a:srgbClr val="595959"/>
                </a:solidFill>
                <a:latin typeface="微软雅黑" panose="020B0503020204020204" pitchFamily="34" charset="-122"/>
                <a:ea typeface="微软雅黑" panose="020B0503020204020204" pitchFamily="34" charset="-122"/>
              </a:rPr>
              <a:t>3</a:t>
            </a:r>
            <a:r>
              <a:rPr lang="zh-CN" altLang="en-US" sz="1100" dirty="0">
                <a:solidFill>
                  <a:srgbClr val="595959"/>
                </a:solidFill>
                <a:latin typeface="微软雅黑" panose="020B0503020204020204" pitchFamily="34" charset="-122"/>
                <a:ea typeface="微软雅黑" panose="020B0503020204020204" pitchFamily="34" charset="-122"/>
              </a:rPr>
              <a:t>篇）作为选投期刊筛选标准</a:t>
            </a:r>
            <a:endParaRPr lang="zh-CN" altLang="en-US" sz="1100" dirty="0">
              <a:solidFill>
                <a:srgbClr val="FF0000"/>
              </a:solidFill>
              <a:latin typeface="微软雅黑" panose="020B0503020204020204" pitchFamily="34" charset="-122"/>
              <a:ea typeface="微软雅黑" panose="020B0503020204020204" pitchFamily="34" charset="-122"/>
            </a:endParaRPr>
          </a:p>
        </p:txBody>
      </p:sp>
      <p:pic>
        <p:nvPicPr>
          <p:cNvPr id="7" name="图片 6"/>
          <p:cNvPicPr/>
          <p:nvPr/>
        </p:nvPicPr>
        <p:blipFill>
          <a:blip r:embed="rId2" cstate="print"/>
          <a:stretch>
            <a:fillRect/>
          </a:stretch>
        </p:blipFill>
        <p:spPr>
          <a:xfrm>
            <a:off x="358380" y="1131590"/>
            <a:ext cx="6645910" cy="1356995"/>
          </a:xfrm>
          <a:prstGeom prst="rect">
            <a:avLst/>
          </a:prstGeom>
          <a:ln>
            <a:solidFill>
              <a:schemeClr val="tx1"/>
            </a:solidFill>
          </a:ln>
        </p:spPr>
      </p:pic>
      <p:sp>
        <p:nvSpPr>
          <p:cNvPr id="10" name="矩形 9"/>
          <p:cNvSpPr>
            <a:spLocks noChangeArrowheads="1"/>
          </p:cNvSpPr>
          <p:nvPr/>
        </p:nvSpPr>
        <p:spPr bwMode="auto">
          <a:xfrm>
            <a:off x="358380" y="2462722"/>
            <a:ext cx="8224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en-US" altLang="zh-CN" sz="1100" b="1" dirty="0" smtClean="0">
                <a:solidFill>
                  <a:srgbClr val="595959"/>
                </a:solidFill>
                <a:latin typeface="微软雅黑" panose="020B0503020204020204" pitchFamily="34" charset="-122"/>
                <a:ea typeface="微软雅黑" panose="020B0503020204020204" pitchFamily="34" charset="-122"/>
              </a:rPr>
              <a:t>ESI</a:t>
            </a:r>
            <a:r>
              <a:rPr lang="zh-CN" altLang="en-US" sz="1100" b="1" dirty="0" smtClean="0">
                <a:solidFill>
                  <a:srgbClr val="595959"/>
                </a:solidFill>
                <a:latin typeface="微软雅黑" panose="020B0503020204020204" pitchFamily="34" charset="-122"/>
                <a:ea typeface="微软雅黑" panose="020B0503020204020204" pitchFamily="34" charset="-122"/>
              </a:rPr>
              <a:t>学科</a:t>
            </a:r>
            <a:r>
              <a:rPr lang="zh-CN" altLang="en-US" sz="1100" dirty="0" smtClean="0">
                <a:solidFill>
                  <a:srgbClr val="595959"/>
                </a:solidFill>
                <a:latin typeface="微软雅黑" panose="020B0503020204020204" pitchFamily="34" charset="-122"/>
                <a:ea typeface="微软雅黑" panose="020B0503020204020204" pitchFamily="34" charset="-122"/>
              </a:rPr>
              <a:t>：</a:t>
            </a:r>
            <a:r>
              <a:rPr lang="zh-CN" altLang="en-US" sz="1100" dirty="0">
                <a:solidFill>
                  <a:srgbClr val="595959"/>
                </a:solidFill>
                <a:latin typeface="微软雅黑" panose="020B0503020204020204" pitchFamily="34" charset="-122"/>
                <a:ea typeface="微软雅黑" panose="020B0503020204020204" pitchFamily="34" charset="-122"/>
              </a:rPr>
              <a:t>选择您所在</a:t>
            </a:r>
            <a:r>
              <a:rPr lang="en-US" altLang="zh-CN" sz="1100" dirty="0">
                <a:solidFill>
                  <a:srgbClr val="595959"/>
                </a:solidFill>
                <a:latin typeface="微软雅黑" panose="020B0503020204020204" pitchFamily="34" charset="-122"/>
                <a:ea typeface="微软雅黑" panose="020B0503020204020204" pitchFamily="34" charset="-122"/>
              </a:rPr>
              <a:t>ESI</a:t>
            </a:r>
            <a:r>
              <a:rPr lang="zh-CN" altLang="en-US" sz="1100" dirty="0">
                <a:solidFill>
                  <a:srgbClr val="595959"/>
                </a:solidFill>
                <a:latin typeface="微软雅黑" panose="020B0503020204020204" pitchFamily="34" charset="-122"/>
                <a:ea typeface="微软雅黑" panose="020B0503020204020204" pitchFamily="34" charset="-122"/>
              </a:rPr>
              <a:t>学科范围，设定选投期刊是否为高被引期刊、热点</a:t>
            </a:r>
            <a:r>
              <a:rPr lang="zh-CN" altLang="en-US" sz="1100" dirty="0" smtClean="0">
                <a:solidFill>
                  <a:srgbClr val="595959"/>
                </a:solidFill>
                <a:latin typeface="微软雅黑" panose="020B0503020204020204" pitchFamily="34" charset="-122"/>
                <a:ea typeface="微软雅黑" panose="020B0503020204020204" pitchFamily="34" charset="-122"/>
              </a:rPr>
              <a:t>期刊（</a:t>
            </a:r>
            <a:r>
              <a:rPr lang="zh-CN" altLang="en-US" sz="1100" dirty="0" smtClean="0">
                <a:solidFill>
                  <a:srgbClr val="FF0000"/>
                </a:solidFill>
                <a:latin typeface="微软雅黑" panose="020B0503020204020204" pitchFamily="34" charset="-122"/>
                <a:ea typeface="微软雅黑" panose="020B0503020204020204" pitchFamily="34" charset="-122"/>
              </a:rPr>
              <a:t>仅投英文期刊有</a:t>
            </a:r>
            <a:r>
              <a:rPr lang="zh-CN" altLang="en-US" sz="1100" dirty="0" smtClean="0">
                <a:solidFill>
                  <a:srgbClr val="595959"/>
                </a:solidFill>
                <a:latin typeface="微软雅黑" panose="020B0503020204020204" pitchFamily="34" charset="-122"/>
                <a:ea typeface="微软雅黑" panose="020B0503020204020204" pitchFamily="34" charset="-122"/>
              </a:rPr>
              <a:t>）</a:t>
            </a:r>
            <a:endParaRPr lang="zh-CN" altLang="en-US" sz="1100" dirty="0">
              <a:solidFill>
                <a:srgbClr val="FF0000"/>
              </a:solidFill>
              <a:latin typeface="微软雅黑" panose="020B0503020204020204" pitchFamily="34" charset="-122"/>
              <a:ea typeface="微软雅黑" panose="020B0503020204020204" pitchFamily="34" charset="-122"/>
            </a:endParaRPr>
          </a:p>
        </p:txBody>
      </p:sp>
      <p:pic>
        <p:nvPicPr>
          <p:cNvPr id="13314" name="Picture 2"/>
          <p:cNvPicPr>
            <a:picLocks noChangeAspect="1" noChangeArrowheads="1"/>
          </p:cNvPicPr>
          <p:nvPr/>
        </p:nvPicPr>
        <p:blipFill>
          <a:blip r:embed="rId3" cstate="print"/>
          <a:srcRect/>
          <a:stretch>
            <a:fillRect/>
          </a:stretch>
        </p:blipFill>
        <p:spPr bwMode="auto">
          <a:xfrm>
            <a:off x="395536" y="2859782"/>
            <a:ext cx="5968430" cy="193787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63613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739679" y="3790356"/>
            <a:ext cx="3417140" cy="1366762"/>
            <a:chOff x="5739679" y="3790356"/>
            <a:chExt cx="3417140" cy="1366762"/>
          </a:xfrm>
        </p:grpSpPr>
        <p:sp>
          <p:nvSpPr>
            <p:cNvPr id="41" name="任意多边形 40"/>
            <p:cNvSpPr/>
            <p:nvPr/>
          </p:nvSpPr>
          <p:spPr>
            <a:xfrm>
              <a:off x="5739679" y="3790356"/>
              <a:ext cx="3404833" cy="1342702"/>
            </a:xfrm>
            <a:custGeom>
              <a:avLst/>
              <a:gdLst>
                <a:gd name="connsiteX0" fmla="*/ 997501 w 3404833"/>
                <a:gd name="connsiteY0" fmla="*/ 0 h 1342702"/>
                <a:gd name="connsiteX1" fmla="*/ 3404833 w 3404833"/>
                <a:gd name="connsiteY1" fmla="*/ 0 h 1342702"/>
                <a:gd name="connsiteX2" fmla="*/ 3404833 w 3404833"/>
                <a:gd name="connsiteY2" fmla="*/ 1342702 h 1342702"/>
                <a:gd name="connsiteX3" fmla="*/ 0 w 3404833"/>
                <a:gd name="connsiteY3" fmla="*/ 1342702 h 1342702"/>
              </a:gdLst>
              <a:ahLst/>
              <a:cxnLst>
                <a:cxn ang="0">
                  <a:pos x="connsiteX0" y="connsiteY0"/>
                </a:cxn>
                <a:cxn ang="0">
                  <a:pos x="connsiteX1" y="connsiteY1"/>
                </a:cxn>
                <a:cxn ang="0">
                  <a:pos x="connsiteX2" y="connsiteY2"/>
                </a:cxn>
                <a:cxn ang="0">
                  <a:pos x="connsiteX3" y="connsiteY3"/>
                </a:cxn>
              </a:cxnLst>
              <a:rect l="l" t="t" r="r" b="b"/>
              <a:pathLst>
                <a:path w="3404833" h="1342702">
                  <a:moveTo>
                    <a:pt x="997501" y="0"/>
                  </a:moveTo>
                  <a:lnTo>
                    <a:pt x="3404833" y="0"/>
                  </a:lnTo>
                  <a:lnTo>
                    <a:pt x="3404833" y="1342702"/>
                  </a:lnTo>
                  <a:lnTo>
                    <a:pt x="0" y="134270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38" name="任意多边形 37"/>
            <p:cNvSpPr/>
            <p:nvPr/>
          </p:nvSpPr>
          <p:spPr>
            <a:xfrm>
              <a:off x="6866546" y="3803973"/>
              <a:ext cx="2290273" cy="1353145"/>
            </a:xfrm>
            <a:custGeom>
              <a:avLst/>
              <a:gdLst>
                <a:gd name="connsiteX0" fmla="*/ 1010864 w 2290273"/>
                <a:gd name="connsiteY0" fmla="*/ 0 h 1353145"/>
                <a:gd name="connsiteX1" fmla="*/ 2290273 w 2290273"/>
                <a:gd name="connsiteY1" fmla="*/ 0 h 1353145"/>
                <a:gd name="connsiteX2" fmla="*/ 2290273 w 2290273"/>
                <a:gd name="connsiteY2" fmla="*/ 1353145 h 1353145"/>
                <a:gd name="connsiteX3" fmla="*/ 0 w 2290273"/>
                <a:gd name="connsiteY3" fmla="*/ 1353145 h 1353145"/>
              </a:gdLst>
              <a:ahLst/>
              <a:cxnLst>
                <a:cxn ang="0">
                  <a:pos x="connsiteX0" y="connsiteY0"/>
                </a:cxn>
                <a:cxn ang="0">
                  <a:pos x="connsiteX1" y="connsiteY1"/>
                </a:cxn>
                <a:cxn ang="0">
                  <a:pos x="connsiteX2" y="connsiteY2"/>
                </a:cxn>
                <a:cxn ang="0">
                  <a:pos x="connsiteX3" y="connsiteY3"/>
                </a:cxn>
              </a:cxnLst>
              <a:rect l="l" t="t" r="r" b="b"/>
              <a:pathLst>
                <a:path w="2290273" h="1353145">
                  <a:moveTo>
                    <a:pt x="1010864" y="0"/>
                  </a:moveTo>
                  <a:lnTo>
                    <a:pt x="2290273" y="0"/>
                  </a:lnTo>
                  <a:lnTo>
                    <a:pt x="2290273" y="1353145"/>
                  </a:lnTo>
                  <a:lnTo>
                    <a:pt x="0" y="135314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r="3499"/>
          <a:stretch/>
        </p:blipFill>
        <p:spPr>
          <a:xfrm>
            <a:off x="-6980" y="-13511"/>
            <a:ext cx="9193710" cy="3795554"/>
          </a:xfrm>
          <a:prstGeom prst="rect">
            <a:avLst/>
          </a:prstGeom>
          <a:noFill/>
        </p:spPr>
      </p:pic>
      <p:sp>
        <p:nvSpPr>
          <p:cNvPr id="6" name="矩形 5"/>
          <p:cNvSpPr/>
          <p:nvPr/>
        </p:nvSpPr>
        <p:spPr>
          <a:xfrm>
            <a:off x="0" y="3617577"/>
            <a:ext cx="9144000" cy="174357"/>
          </a:xfrm>
          <a:prstGeom prst="rect">
            <a:avLst/>
          </a:prstGeom>
          <a:solidFill>
            <a:srgbClr val="1D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7" name="等腰三角形 6"/>
          <p:cNvSpPr/>
          <p:nvPr/>
        </p:nvSpPr>
        <p:spPr>
          <a:xfrm rot="5400000">
            <a:off x="-131497" y="4144960"/>
            <a:ext cx="784288" cy="521293"/>
          </a:xfrm>
          <a:prstGeom prst="triangle">
            <a:avLst/>
          </a:prstGeom>
          <a:solidFill>
            <a:srgbClr val="305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文本框 22"/>
          <p:cNvSpPr txBox="1"/>
          <p:nvPr/>
        </p:nvSpPr>
        <p:spPr>
          <a:xfrm>
            <a:off x="2727194" y="4157379"/>
            <a:ext cx="3328796" cy="646331"/>
          </a:xfrm>
          <a:prstGeom prst="rect">
            <a:avLst/>
          </a:prstGeom>
          <a:noFill/>
        </p:spPr>
        <p:txBody>
          <a:bodyPr wrap="none" rtlCol="0">
            <a:spAutoFit/>
          </a:bodyPr>
          <a:lstStyle/>
          <a:p>
            <a:pPr defTabSz="685800"/>
            <a:r>
              <a:rPr lang="zh-CN" altLang="en-US" sz="3600" b="1" spc="-110" dirty="0" smtClean="0">
                <a:solidFill>
                  <a:srgbClr val="1D2649"/>
                </a:solidFill>
                <a:latin typeface="楷体" panose="02010609060101010101" pitchFamily="49" charset="-122"/>
                <a:ea typeface="楷体" panose="02010609060101010101" pitchFamily="49" charset="-122"/>
              </a:rPr>
              <a:t>扫码体验移动版</a:t>
            </a:r>
            <a:endParaRPr lang="zh-CN" altLang="en-US" sz="3600" b="1" spc="-110" dirty="0">
              <a:solidFill>
                <a:srgbClr val="1D2649"/>
              </a:solidFill>
              <a:latin typeface="楷体" panose="02010609060101010101" pitchFamily="49" charset="-122"/>
              <a:ea typeface="楷体" panose="02010609060101010101" pitchFamily="49" charset="-122"/>
            </a:endParaRPr>
          </a:p>
        </p:txBody>
      </p:sp>
      <p:sp>
        <p:nvSpPr>
          <p:cNvPr id="25" name="文本框 24"/>
          <p:cNvSpPr txBox="1"/>
          <p:nvPr/>
        </p:nvSpPr>
        <p:spPr>
          <a:xfrm>
            <a:off x="1403648" y="411510"/>
            <a:ext cx="3174267" cy="1107996"/>
          </a:xfrm>
          <a:prstGeom prst="rect">
            <a:avLst/>
          </a:prstGeom>
          <a:noFill/>
        </p:spPr>
        <p:txBody>
          <a:bodyPr wrap="none" rtlCol="0">
            <a:spAutoFit/>
          </a:bodyPr>
          <a:lstStyle/>
          <a:p>
            <a:pPr defTabSz="685800"/>
            <a:r>
              <a:rPr lang="en-US" altLang="zh-CN" sz="6600" b="1" spc="-110" dirty="0">
                <a:solidFill>
                  <a:srgbClr val="88CEFC"/>
                </a:solidFill>
                <a:latin typeface="NanLiHei_Eurostile" panose="02010600030101010101" pitchFamily="2" charset="-122"/>
                <a:ea typeface="NanLiHei_Eurostile" panose="02010600030101010101" pitchFamily="2" charset="-122"/>
              </a:rPr>
              <a:t>THANK</a:t>
            </a:r>
            <a:endParaRPr lang="zh-CN" altLang="en-US" sz="6600" b="1" spc="-110" dirty="0">
              <a:solidFill>
                <a:srgbClr val="88CEFC"/>
              </a:solidFill>
              <a:latin typeface="NanLiHei_Eurostile" panose="02010600030101010101" pitchFamily="2" charset="-122"/>
              <a:ea typeface="NanLiHei_Eurostile" panose="02010600030101010101" pitchFamily="2" charset="-122"/>
            </a:endParaRPr>
          </a:p>
        </p:txBody>
      </p:sp>
      <p:sp>
        <p:nvSpPr>
          <p:cNvPr id="26" name="矩形 25"/>
          <p:cNvSpPr/>
          <p:nvPr/>
        </p:nvSpPr>
        <p:spPr>
          <a:xfrm>
            <a:off x="4355976" y="411510"/>
            <a:ext cx="2212144" cy="1107996"/>
          </a:xfrm>
          <a:prstGeom prst="rect">
            <a:avLst/>
          </a:prstGeom>
          <a:noFill/>
        </p:spPr>
        <p:txBody>
          <a:bodyPr wrap="none" rtlCol="0">
            <a:spAutoFit/>
          </a:bodyPr>
          <a:lstStyle/>
          <a:p>
            <a:pPr defTabSz="685800"/>
            <a:r>
              <a:rPr lang="en-US" altLang="zh-CN" sz="6600" b="1" spc="-110" dirty="0">
                <a:solidFill>
                  <a:prstClr val="white"/>
                </a:solidFill>
                <a:latin typeface="NanLiHei_Eurostile" panose="02010600030101010101" pitchFamily="2" charset="-122"/>
                <a:ea typeface="NanLiHei_Eurostile" panose="02010600030101010101" pitchFamily="2" charset="-122"/>
              </a:rPr>
              <a:t>YOU!</a:t>
            </a:r>
            <a:endParaRPr lang="zh-CN" altLang="en-US" sz="6600" b="1" spc="-110" dirty="0">
              <a:solidFill>
                <a:prstClr val="white"/>
              </a:solidFill>
              <a:latin typeface="NanLiHei_Eurostile" panose="02010600030101010101" pitchFamily="2" charset="-122"/>
              <a:ea typeface="NanLiHei_Eurostile" panose="02010600030101010101" pitchFamily="2"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519506"/>
            <a:ext cx="2118091" cy="2118091"/>
          </a:xfrm>
          <a:prstGeom prst="rect">
            <a:avLst/>
          </a:prstGeom>
        </p:spPr>
      </p:pic>
    </p:spTree>
    <p:extLst>
      <p:ext uri="{BB962C8B-B14F-4D97-AF65-F5344CB8AC3E}">
        <p14:creationId xmlns:p14="http://schemas.microsoft.com/office/powerpoint/2010/main" val="266706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矩形 22"/>
          <p:cNvSpPr>
            <a:spLocks noChangeArrowheads="1"/>
          </p:cNvSpPr>
          <p:nvPr/>
        </p:nvSpPr>
        <p:spPr bwMode="auto">
          <a:xfrm>
            <a:off x="180448" y="622551"/>
            <a:ext cx="4245158"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进入注册页面后，在机构栏进行搜索，找到您所在的机构名称。点击该机构名称后，注册页面会多出需要填写的认证信息。当填写完认证信息后，点击注册按钮。如果目前是处于本机构的</a:t>
            </a:r>
            <a:r>
              <a:rPr lang="en-US" altLang="zh-CN" sz="1100" b="1" dirty="0" smtClean="0">
                <a:solidFill>
                  <a:schemeClr val="tx1">
                    <a:lumMod val="75000"/>
                    <a:lumOff val="25000"/>
                  </a:schemeClr>
                </a:solidFill>
                <a:latin typeface="微软雅黑" panose="020B0503020204020204" pitchFamily="34" charset="-122"/>
                <a:ea typeface="微软雅黑" panose="020B0503020204020204" pitchFamily="34" charset="-122"/>
              </a:rPr>
              <a:t>IP</a:t>
            </a: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范围内，只需要退出登录状态，并重新登录就可完成认证。认证后的账号享受机构权限，可以在任意地点登录使用，不受机构</a:t>
            </a:r>
            <a:r>
              <a:rPr lang="en-US" altLang="zh-CN" sz="1100" b="1" dirty="0" smtClean="0">
                <a:solidFill>
                  <a:schemeClr val="tx1">
                    <a:lumMod val="75000"/>
                    <a:lumOff val="25000"/>
                  </a:schemeClr>
                </a:solidFill>
                <a:latin typeface="微软雅黑" panose="020B0503020204020204" pitchFamily="34" charset="-122"/>
                <a:ea typeface="微软雅黑" panose="020B0503020204020204" pitchFamily="34" charset="-122"/>
              </a:rPr>
              <a:t>IP</a:t>
            </a: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范围影响。</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a:t>1.</a:t>
            </a:r>
            <a:endParaRPr lang="zh-CN" altLang="en-US" sz="2400" spc="-50" dirty="0"/>
          </a:p>
        </p:txBody>
      </p:sp>
      <p:sp>
        <p:nvSpPr>
          <p:cNvPr id="50" name="文本框 49"/>
          <p:cNvSpPr txBox="1"/>
          <p:nvPr/>
        </p:nvSpPr>
        <p:spPr>
          <a:xfrm>
            <a:off x="755438" y="213755"/>
            <a:ext cx="2736442"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spc="-50" dirty="0"/>
              <a:t>平台注册与认证</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451" y="1995686"/>
            <a:ext cx="4841656" cy="307478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74" y="339502"/>
            <a:ext cx="4339926" cy="3991372"/>
          </a:xfrm>
          <a:prstGeom prst="rect">
            <a:avLst/>
          </a:prstGeom>
        </p:spPr>
      </p:pic>
    </p:spTree>
    <p:extLst>
      <p:ext uri="{BB962C8B-B14F-4D97-AF65-F5344CB8AC3E}">
        <p14:creationId xmlns:p14="http://schemas.microsoft.com/office/powerpoint/2010/main" val="1003590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矩形 22"/>
          <p:cNvSpPr>
            <a:spLocks noChangeArrowheads="1"/>
          </p:cNvSpPr>
          <p:nvPr/>
        </p:nvSpPr>
        <p:spPr bwMode="auto">
          <a:xfrm>
            <a:off x="622140" y="793962"/>
            <a:ext cx="7187658"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如果是已经注册了账号（快速注册），但未进行认证。可以登录个人中心后，在首页上点击个人用户右上角的“申请认证”按钮。然后再机构认证的页面里，搜索并点选您所在的机构，和填写其他信息后，点击认证。</a:t>
            </a:r>
            <a:endParaRPr lang="en-US" altLang="zh-CN" sz="11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defTabSz="685800">
              <a:lnSpc>
                <a:spcPct val="150000"/>
              </a:lnSpc>
              <a:defRPr/>
            </a:pP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在</a:t>
            </a:r>
            <a:r>
              <a:rPr lang="en-US" altLang="zh-CN" sz="1100" b="1" dirty="0" smtClean="0">
                <a:solidFill>
                  <a:schemeClr val="tx1">
                    <a:lumMod val="75000"/>
                    <a:lumOff val="25000"/>
                  </a:schemeClr>
                </a:solidFill>
                <a:latin typeface="微软雅黑" panose="020B0503020204020204" pitchFamily="34" charset="-122"/>
                <a:ea typeface="微软雅黑" panose="020B0503020204020204" pitchFamily="34" charset="-122"/>
              </a:rPr>
              <a:t>IP</a:t>
            </a: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范围内，可重新登录一次，就可通过认证。</a:t>
            </a:r>
            <a:r>
              <a:rPr lang="en-US" altLang="zh-CN" sz="1100" b="1" dirty="0" smtClean="0">
                <a:solidFill>
                  <a:schemeClr val="tx1">
                    <a:lumMod val="75000"/>
                    <a:lumOff val="25000"/>
                  </a:schemeClr>
                </a:solidFill>
                <a:latin typeface="微软雅黑" panose="020B0503020204020204" pitchFamily="34" charset="-122"/>
                <a:ea typeface="微软雅黑" panose="020B0503020204020204" pitchFamily="34" charset="-122"/>
              </a:rPr>
              <a:t>IP</a:t>
            </a: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范围外，等待本机构的系统管理员审核通过认证。</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a:t>1.</a:t>
            </a:r>
            <a:endParaRPr lang="zh-CN" altLang="en-US" sz="2400" spc="-50" dirty="0"/>
          </a:p>
        </p:txBody>
      </p:sp>
      <p:sp>
        <p:nvSpPr>
          <p:cNvPr id="50" name="文本框 49"/>
          <p:cNvSpPr txBox="1"/>
          <p:nvPr/>
        </p:nvSpPr>
        <p:spPr>
          <a:xfrm>
            <a:off x="755438" y="213755"/>
            <a:ext cx="2520418"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spc="-50" dirty="0"/>
              <a:t>平台注册与认证</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2420877"/>
            <a:ext cx="4745869" cy="2478101"/>
          </a:xfrm>
          <a:prstGeom prst="rect">
            <a:avLst/>
          </a:prstGeom>
          <a:ln>
            <a:solidFill>
              <a:schemeClr val="accent1"/>
            </a:solidFill>
          </a:ln>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63" y="2222683"/>
            <a:ext cx="4644661" cy="2687268"/>
          </a:xfrm>
          <a:prstGeom prst="rect">
            <a:avLst/>
          </a:prstGeom>
          <a:ln>
            <a:solidFill>
              <a:schemeClr val="accent1"/>
            </a:solidFill>
          </a:ln>
        </p:spPr>
      </p:pic>
    </p:spTree>
    <p:extLst>
      <p:ext uri="{BB962C8B-B14F-4D97-AF65-F5344CB8AC3E}">
        <p14:creationId xmlns:p14="http://schemas.microsoft.com/office/powerpoint/2010/main" val="3789548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t="46453"/>
          <a:stretch/>
        </p:blipFill>
        <p:spPr>
          <a:xfrm>
            <a:off x="0" y="2989089"/>
            <a:ext cx="9144000" cy="2154411"/>
          </a:xfrm>
          <a:prstGeom prst="rect">
            <a:avLst/>
          </a:prstGeom>
        </p:spPr>
      </p:pic>
      <p:sp>
        <p:nvSpPr>
          <p:cNvPr id="4" name="矩形 3"/>
          <p:cNvSpPr/>
          <p:nvPr/>
        </p:nvSpPr>
        <p:spPr>
          <a:xfrm>
            <a:off x="2699792" y="1851670"/>
            <a:ext cx="3618619" cy="923330"/>
          </a:xfrm>
          <a:prstGeom prst="rect">
            <a:avLst/>
          </a:prstGeom>
          <a:noFill/>
        </p:spPr>
        <p:txBody>
          <a:bodyPr wrap="none" rtlCol="0">
            <a:spAutoFit/>
          </a:bodyPr>
          <a:lstStyle/>
          <a:p>
            <a:pPr defTabSz="685800"/>
            <a:r>
              <a:rPr lang="en-US" altLang="zh-CN" sz="5400" b="1" spc="-110" dirty="0" smtClean="0">
                <a:solidFill>
                  <a:schemeClr val="accent1">
                    <a:lumMod val="75000"/>
                  </a:schemeClr>
                </a:solidFill>
                <a:latin typeface="微软雅黑" panose="020B0503020204020204" pitchFamily="34" charset="-122"/>
                <a:ea typeface="微软雅黑" panose="020B0503020204020204" pitchFamily="34" charset="-122"/>
              </a:rPr>
              <a:t>2.</a:t>
            </a:r>
            <a:r>
              <a:rPr lang="zh-CN" altLang="en-US" sz="5400" b="1" spc="-110" dirty="0" smtClean="0">
                <a:solidFill>
                  <a:schemeClr val="accent1">
                    <a:lumMod val="75000"/>
                  </a:schemeClr>
                </a:solidFill>
                <a:latin typeface="微软雅黑" panose="020B0503020204020204" pitchFamily="34" charset="-122"/>
                <a:ea typeface="微软雅黑" panose="020B0503020204020204" pitchFamily="34" charset="-122"/>
              </a:rPr>
              <a:t>平台概述</a:t>
            </a:r>
            <a:endParaRPr lang="zh-CN" altLang="en-US" sz="5400" b="1" spc="-11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等腰三角形 10"/>
          <p:cNvSpPr/>
          <p:nvPr/>
        </p:nvSpPr>
        <p:spPr>
          <a:xfrm rot="5400000">
            <a:off x="-72471" y="206815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Tree>
    <p:extLst>
      <p:ext uri="{BB962C8B-B14F-4D97-AF65-F5344CB8AC3E}">
        <p14:creationId xmlns:p14="http://schemas.microsoft.com/office/powerpoint/2010/main" val="31829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矩形 22"/>
          <p:cNvSpPr>
            <a:spLocks noChangeArrowheads="1"/>
          </p:cNvSpPr>
          <p:nvPr/>
        </p:nvSpPr>
        <p:spPr bwMode="auto">
          <a:xfrm>
            <a:off x="622140" y="793962"/>
            <a:ext cx="7187658"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学术期刊投稿分析系统（</a:t>
            </a:r>
            <a:r>
              <a:rPr lang="en-US" altLang="zh-CN" sz="1100" b="1" dirty="0" smtClean="0">
                <a:solidFill>
                  <a:schemeClr val="tx1">
                    <a:lumMod val="75000"/>
                    <a:lumOff val="25000"/>
                  </a:schemeClr>
                </a:solidFill>
                <a:latin typeface="微软雅黑" panose="020B0503020204020204" pitchFamily="34" charset="-122"/>
                <a:ea typeface="微软雅黑" panose="020B0503020204020204" pitchFamily="34" charset="-122"/>
              </a:rPr>
              <a:t>DSA</a:t>
            </a:r>
            <a:r>
              <a:rPr lang="zh-CN" altLang="en-US" sz="1100" b="1" dirty="0" smtClean="0">
                <a:solidFill>
                  <a:schemeClr val="tx1">
                    <a:lumMod val="75000"/>
                    <a:lumOff val="25000"/>
                  </a:schemeClr>
                </a:solidFill>
                <a:latin typeface="微软雅黑" panose="020B0503020204020204" pitchFamily="34" charset="-122"/>
                <a:ea typeface="微软雅黑" panose="020B0503020204020204" pitchFamily="34" charset="-122"/>
              </a:rPr>
              <a:t>）是基于</a:t>
            </a: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国内外常用数据库的期刊数据为基础，实现基于作者稿件的内容进行大数据分析，为投稿用户提供多种指标为基准的期刊投稿指南。系统收录了中外文期刊数据信息</a:t>
            </a:r>
            <a:r>
              <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rPr>
              <a:t>4.7</a:t>
            </a: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rPr>
              <a:t>万余种，涵盖近乎所有期刊延伸字段信息。并整理多种期刊评价指标和数据库分类方式，供作者全面的了解期刊信息。</a:t>
            </a:r>
            <a:endParaRPr lang="en-US" altLang="zh-CN" sz="11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2.</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spc="-50" dirty="0" smtClean="0"/>
              <a:t>平台概述</a:t>
            </a:r>
            <a:endParaRPr lang="zh-CN" altLang="en-US" sz="2400" spc="-50" dirty="0"/>
          </a:p>
        </p:txBody>
      </p:sp>
      <p:pic>
        <p:nvPicPr>
          <p:cNvPr id="7" name="图片 6"/>
          <p:cNvPicPr/>
          <p:nvPr/>
        </p:nvPicPr>
        <p:blipFill>
          <a:blip r:embed="rId2"/>
          <a:stretch>
            <a:fillRect/>
          </a:stretch>
        </p:blipFill>
        <p:spPr>
          <a:xfrm>
            <a:off x="1043608" y="1766584"/>
            <a:ext cx="6916746" cy="3603162"/>
          </a:xfrm>
          <a:prstGeom prst="rect">
            <a:avLst/>
          </a:prstGeom>
        </p:spPr>
      </p:pic>
    </p:spTree>
    <p:extLst>
      <p:ext uri="{BB962C8B-B14F-4D97-AF65-F5344CB8AC3E}">
        <p14:creationId xmlns:p14="http://schemas.microsoft.com/office/powerpoint/2010/main" val="2010952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5400000">
            <a:off x="-72470" y="294177"/>
            <a:ext cx="432238" cy="287296"/>
          </a:xfrm>
          <a:prstGeom prst="triangle">
            <a:avLst/>
          </a:prstGeom>
          <a:solidFill>
            <a:srgbClr val="6D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矩形 22"/>
          <p:cNvSpPr>
            <a:spLocks noChangeArrowheads="1"/>
          </p:cNvSpPr>
          <p:nvPr/>
        </p:nvSpPr>
        <p:spPr bwMode="auto">
          <a:xfrm>
            <a:off x="1604909" y="831916"/>
            <a:ext cx="7187658"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2400" b="1" dirty="0" smtClean="0">
                <a:solidFill>
                  <a:prstClr val="black">
                    <a:lumMod val="85000"/>
                    <a:lumOff val="15000"/>
                  </a:prstClr>
                </a:solidFill>
                <a:latin typeface="微软雅黑" panose="020B0503020204020204" pitchFamily="34" charset="-122"/>
                <a:ea typeface="微软雅黑" panose="020B0503020204020204" pitchFamily="34" charset="-122"/>
              </a:rPr>
              <a:t>期刊查询</a:t>
            </a:r>
            <a:endParaRPr lang="en-US" altLang="zh-CN" sz="24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36670" y="213755"/>
            <a:ext cx="498855" cy="461665"/>
          </a:xfrm>
          <a:prstGeom prst="rect">
            <a:avLst/>
          </a:prstGeom>
          <a:noFill/>
        </p:spPr>
        <p:txBody>
          <a:bodyPr wrap="non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en-US" altLang="zh-CN" sz="2400" spc="-50" dirty="0" smtClean="0"/>
              <a:t>2.</a:t>
            </a:r>
            <a:endParaRPr lang="zh-CN" altLang="en-US" sz="2400" spc="-50" dirty="0"/>
          </a:p>
        </p:txBody>
      </p:sp>
      <p:sp>
        <p:nvSpPr>
          <p:cNvPr id="50" name="文本框 49"/>
          <p:cNvSpPr txBox="1"/>
          <p:nvPr/>
        </p:nvSpPr>
        <p:spPr>
          <a:xfrm>
            <a:off x="755438" y="213755"/>
            <a:ext cx="2099081" cy="461665"/>
          </a:xfrm>
          <a:prstGeom prst="rect">
            <a:avLst/>
          </a:prstGeom>
          <a:noFill/>
        </p:spPr>
        <p:txBody>
          <a:bodyPr wrap="square" rtlCol="0">
            <a:spAutoFit/>
          </a:bodyPr>
          <a:lstStyle>
            <a:defPPr>
              <a:defRPr lang="zh-CN"/>
            </a:defPPr>
            <a:lvl1pPr>
              <a:defRPr sz="5400" b="1" spc="-110">
                <a:solidFill>
                  <a:srgbClr val="3050AB"/>
                </a:solidFill>
                <a:latin typeface="NanLiHei_Eurostile" panose="02010600030101010101" pitchFamily="2" charset="-122"/>
                <a:ea typeface="NanLiHei_Eurostile" panose="02010600030101010101" pitchFamily="2" charset="-122"/>
              </a:defRPr>
            </a:lvl1pPr>
          </a:lstStyle>
          <a:p>
            <a:pPr algn="just" defTabSz="685800"/>
            <a:r>
              <a:rPr lang="zh-CN" altLang="en-US" sz="2400" spc="-50" dirty="0" smtClean="0"/>
              <a:t>平台概述</a:t>
            </a:r>
            <a:endParaRPr lang="zh-CN" altLang="en-US" sz="2400" spc="-50" dirty="0"/>
          </a:p>
        </p:txBody>
      </p:sp>
      <p:sp>
        <p:nvSpPr>
          <p:cNvPr id="10" name="矩形 9"/>
          <p:cNvSpPr>
            <a:spLocks noChangeArrowheads="1"/>
          </p:cNvSpPr>
          <p:nvPr/>
        </p:nvSpPr>
        <p:spPr bwMode="auto">
          <a:xfrm>
            <a:off x="1614612" y="1459214"/>
            <a:ext cx="7187658"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快速检索与高级检索两种模式</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83568" y="837876"/>
            <a:ext cx="621338" cy="621338"/>
            <a:chOff x="1661309" y="1098045"/>
            <a:chExt cx="621338" cy="621338"/>
          </a:xfrm>
        </p:grpSpPr>
        <p:sp>
          <p:nvSpPr>
            <p:cNvPr id="13" name="椭圆 12"/>
            <p:cNvSpPr/>
            <p:nvPr/>
          </p:nvSpPr>
          <p:spPr>
            <a:xfrm>
              <a:off x="1661309" y="1098045"/>
              <a:ext cx="621338" cy="621338"/>
            </a:xfrm>
            <a:prstGeom prst="ellipse">
              <a:avLst/>
            </a:prstGeom>
            <a:solidFill>
              <a:srgbClr val="6DA9E5">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1</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4" name="椭圆 13"/>
            <p:cNvSpPr/>
            <p:nvPr/>
          </p:nvSpPr>
          <p:spPr>
            <a:xfrm>
              <a:off x="1727856" y="1164592"/>
              <a:ext cx="488244" cy="488244"/>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1</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83568" y="2139702"/>
            <a:ext cx="621338" cy="621338"/>
            <a:chOff x="1661309" y="1098045"/>
            <a:chExt cx="621338" cy="621338"/>
          </a:xfrm>
        </p:grpSpPr>
        <p:sp>
          <p:nvSpPr>
            <p:cNvPr id="16" name="椭圆 15"/>
            <p:cNvSpPr/>
            <p:nvPr/>
          </p:nvSpPr>
          <p:spPr>
            <a:xfrm>
              <a:off x="1661309" y="1098045"/>
              <a:ext cx="621338" cy="621338"/>
            </a:xfrm>
            <a:prstGeom prst="ellipse">
              <a:avLst/>
            </a:prstGeom>
            <a:solidFill>
              <a:srgbClr val="3050AB">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1</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7" name="椭圆 16"/>
            <p:cNvSpPr/>
            <p:nvPr/>
          </p:nvSpPr>
          <p:spPr>
            <a:xfrm>
              <a:off x="1727856" y="1164592"/>
              <a:ext cx="488244" cy="488244"/>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2</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18" name="矩形 17"/>
          <p:cNvSpPr>
            <a:spLocks noChangeArrowheads="1"/>
          </p:cNvSpPr>
          <p:nvPr/>
        </p:nvSpPr>
        <p:spPr bwMode="auto">
          <a:xfrm>
            <a:off x="1604909" y="2113436"/>
            <a:ext cx="7187658"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2400" b="1" dirty="0" smtClean="0">
                <a:solidFill>
                  <a:prstClr val="black">
                    <a:lumMod val="85000"/>
                    <a:lumOff val="15000"/>
                  </a:prstClr>
                </a:solidFill>
                <a:latin typeface="微软雅黑" panose="020B0503020204020204" pitchFamily="34" charset="-122"/>
                <a:ea typeface="微软雅黑" panose="020B0503020204020204" pitchFamily="34" charset="-122"/>
              </a:rPr>
              <a:t>投稿分析</a:t>
            </a:r>
            <a:endParaRPr lang="en-US" altLang="zh-CN" sz="24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1614612" y="2740734"/>
            <a:ext cx="7187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投中文期刊与投外文期刊两种模式</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683568" y="3507854"/>
            <a:ext cx="621338" cy="621338"/>
            <a:chOff x="1661309" y="1098045"/>
            <a:chExt cx="621338" cy="621338"/>
          </a:xfrm>
        </p:grpSpPr>
        <p:sp>
          <p:nvSpPr>
            <p:cNvPr id="22" name="椭圆 21"/>
            <p:cNvSpPr/>
            <p:nvPr/>
          </p:nvSpPr>
          <p:spPr>
            <a:xfrm>
              <a:off x="1661309" y="1098045"/>
              <a:ext cx="621338" cy="621338"/>
            </a:xfrm>
            <a:prstGeom prst="ellipse">
              <a:avLst/>
            </a:prstGeom>
            <a:solidFill>
              <a:srgbClr val="1D2649">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1</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4" name="椭圆 23"/>
            <p:cNvSpPr/>
            <p:nvPr/>
          </p:nvSpPr>
          <p:spPr>
            <a:xfrm>
              <a:off x="1727856" y="1164592"/>
              <a:ext cx="488244" cy="488244"/>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altLang="zh-CN" sz="2000" b="1" dirty="0">
                  <a:solidFill>
                    <a:prstClr val="black">
                      <a:lumMod val="85000"/>
                      <a:lumOff val="15000"/>
                    </a:prstClr>
                  </a:solidFill>
                  <a:latin typeface="微软雅黑" panose="020B0503020204020204" pitchFamily="34" charset="-122"/>
                  <a:ea typeface="微软雅黑" panose="020B0503020204020204" pitchFamily="34" charset="-122"/>
                </a:rPr>
                <a:t>3</a:t>
              </a:r>
              <a:endParaRPr lang="zh-CN" altLang="en-US" sz="20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25" name="矩形 24"/>
          <p:cNvSpPr>
            <a:spLocks noChangeArrowheads="1"/>
          </p:cNvSpPr>
          <p:nvPr/>
        </p:nvSpPr>
        <p:spPr bwMode="auto">
          <a:xfrm>
            <a:off x="1691680" y="3423225"/>
            <a:ext cx="7187658"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2400" b="1" dirty="0" smtClean="0">
                <a:solidFill>
                  <a:prstClr val="black">
                    <a:lumMod val="85000"/>
                    <a:lumOff val="15000"/>
                  </a:prstClr>
                </a:solidFill>
                <a:latin typeface="微软雅黑" panose="020B0503020204020204" pitchFamily="34" charset="-122"/>
                <a:ea typeface="微软雅黑" panose="020B0503020204020204" pitchFamily="34" charset="-122"/>
              </a:rPr>
              <a:t>期刊导航</a:t>
            </a:r>
            <a:endParaRPr lang="en-US" altLang="zh-CN" sz="2400" b="1"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26" name="矩形 25"/>
          <p:cNvSpPr>
            <a:spLocks noChangeArrowheads="1"/>
          </p:cNvSpPr>
          <p:nvPr/>
        </p:nvSpPr>
        <p:spPr bwMode="auto">
          <a:xfrm>
            <a:off x="1701383" y="4050523"/>
            <a:ext cx="71876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defRPr/>
            </a:pPr>
            <a:r>
              <a:rPr lang="zh-CN" altLang="en-US" sz="1600" dirty="0" smtClean="0">
                <a:solidFill>
                  <a:prstClr val="black">
                    <a:lumMod val="85000"/>
                    <a:lumOff val="15000"/>
                  </a:prstClr>
                </a:solidFill>
                <a:latin typeface="微软雅黑" panose="020B0503020204020204" pitchFamily="34" charset="-122"/>
                <a:ea typeface="微软雅黑" panose="020B0503020204020204" pitchFamily="34" charset="-122"/>
              </a:rPr>
              <a:t>提供多种期刊学科分类导航</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1825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2240</Words>
  <Application>Microsoft Office PowerPoint</Application>
  <PresentationFormat>全屏显示(16:9)</PresentationFormat>
  <Paragraphs>171</Paragraphs>
  <Slides>44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44</vt:i4>
      </vt:variant>
    </vt:vector>
  </HeadingPairs>
  <TitlesOfParts>
    <vt:vector size="52" baseType="lpstr">
      <vt:lpstr>宋体</vt:lpstr>
      <vt:lpstr>NanLiHei_Eurostile</vt:lpstr>
      <vt:lpstr>楷体</vt:lpstr>
      <vt:lpstr>微软雅黑</vt:lpstr>
      <vt:lpstr>Arial</vt:lpstr>
      <vt:lpstr>Calibri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PPT模板</dc:title>
  <dc:creator>锐普PPT</dc:creator>
  <dc:description>本素材由锐普原创，版权受国家法律保护，仅授权购买者本人使用，为了您个人和锐普的利益，请勿复制、传播、销售，否则将承担法律责任。</dc:description>
  <cp:lastModifiedBy>Administrator</cp:lastModifiedBy>
  <cp:revision>50</cp:revision>
  <dcterms:created xsi:type="dcterms:W3CDTF">2014-11-13T09:52:24Z</dcterms:created>
  <dcterms:modified xsi:type="dcterms:W3CDTF">2022-05-18T09:48:18Z</dcterms:modified>
</cp:coreProperties>
</file>